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781" r:id="rId2"/>
    <p:sldId id="783" r:id="rId3"/>
    <p:sldId id="782" r:id="rId4"/>
    <p:sldId id="788" r:id="rId5"/>
    <p:sldId id="789" r:id="rId6"/>
    <p:sldId id="785" r:id="rId7"/>
    <p:sldId id="786" r:id="rId8"/>
    <p:sldId id="790" r:id="rId9"/>
    <p:sldId id="791" r:id="rId10"/>
    <p:sldId id="793" r:id="rId11"/>
    <p:sldId id="792" r:id="rId12"/>
    <p:sldId id="784" r:id="rId13"/>
    <p:sldId id="796" r:id="rId14"/>
    <p:sldId id="795" r:id="rId15"/>
    <p:sldId id="797" r:id="rId16"/>
    <p:sldId id="794"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雅筑[Selina_Chiu]" initials="邱雅筑[Selina_Chiu]" lastIdx="5" clrIdx="0">
    <p:extLst>
      <p:ext uri="{19B8F6BF-5375-455C-9EA6-DF929625EA0E}">
        <p15:presenceInfo xmlns:p15="http://schemas.microsoft.com/office/powerpoint/2012/main" userId="S-1-5-21-619087615-1339470349-2107962110-7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65174" autoAdjust="0"/>
  </p:normalViewPr>
  <p:slideViewPr>
    <p:cSldViewPr snapToGrid="0">
      <p:cViewPr varScale="1">
        <p:scale>
          <a:sx n="43" d="100"/>
          <a:sy n="43" d="100"/>
        </p:scale>
        <p:origin x="161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2F1F2-D26B-4FD7-A3CC-B14DE7767D28}" type="datetimeFigureOut">
              <a:rPr lang="zh-TW" altLang="en-US" smtClean="0"/>
              <a:t>2022/12/8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F6B09-ABE9-4462-82CE-F1BA1450BFC8}" type="slidenum">
              <a:rPr lang="zh-TW" altLang="en-US" smtClean="0"/>
              <a:t>‹#›</a:t>
            </a:fld>
            <a:endParaRPr lang="zh-TW" altLang="en-US"/>
          </a:p>
        </p:txBody>
      </p:sp>
    </p:spTree>
    <p:extLst>
      <p:ext uri="{BB962C8B-B14F-4D97-AF65-F5344CB8AC3E}">
        <p14:creationId xmlns:p14="http://schemas.microsoft.com/office/powerpoint/2010/main" val="83096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10</a:t>
            </a:fld>
            <a:endParaRPr lang="zh-TW" altLang="en-US"/>
          </a:p>
        </p:txBody>
      </p:sp>
    </p:spTree>
    <p:extLst>
      <p:ext uri="{BB962C8B-B14F-4D97-AF65-F5344CB8AC3E}">
        <p14:creationId xmlns:p14="http://schemas.microsoft.com/office/powerpoint/2010/main" val="190424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11</a:t>
            </a:fld>
            <a:endParaRPr lang="zh-TW" altLang="en-US"/>
          </a:p>
        </p:txBody>
      </p:sp>
    </p:spTree>
    <p:extLst>
      <p:ext uri="{BB962C8B-B14F-4D97-AF65-F5344CB8AC3E}">
        <p14:creationId xmlns:p14="http://schemas.microsoft.com/office/powerpoint/2010/main" val="391857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12</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420681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13</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673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14</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dirty="0"/>
          </a:p>
          <a:p>
            <a:pPr eaLnBrk="1" hangingPunct="1"/>
            <a:endParaRPr lang="en-US" altLang="zh-TW" dirty="0"/>
          </a:p>
          <a:p>
            <a:pPr eaLnBrk="1" hangingPunct="1"/>
            <a:endParaRPr lang="zh-TW" altLang="en-US" dirty="0"/>
          </a:p>
        </p:txBody>
      </p:sp>
    </p:spTree>
    <p:extLst>
      <p:ext uri="{BB962C8B-B14F-4D97-AF65-F5344CB8AC3E}">
        <p14:creationId xmlns:p14="http://schemas.microsoft.com/office/powerpoint/2010/main" val="216409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15</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2171711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335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8045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2022/12/8</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3</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dirty="0"/>
          </a:p>
        </p:txBody>
      </p:sp>
    </p:spTree>
    <p:extLst>
      <p:ext uri="{BB962C8B-B14F-4D97-AF65-F5344CB8AC3E}">
        <p14:creationId xmlns:p14="http://schemas.microsoft.com/office/powerpoint/2010/main" val="4477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4</a:t>
            </a:fld>
            <a:endParaRPr lang="zh-TW" altLang="en-US"/>
          </a:p>
        </p:txBody>
      </p:sp>
    </p:spTree>
    <p:extLst>
      <p:ext uri="{BB962C8B-B14F-4D97-AF65-F5344CB8AC3E}">
        <p14:creationId xmlns:p14="http://schemas.microsoft.com/office/powerpoint/2010/main" val="185099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5</a:t>
            </a:fld>
            <a:endParaRPr lang="zh-TW" altLang="en-US"/>
          </a:p>
        </p:txBody>
      </p:sp>
    </p:spTree>
    <p:extLst>
      <p:ext uri="{BB962C8B-B14F-4D97-AF65-F5344CB8AC3E}">
        <p14:creationId xmlns:p14="http://schemas.microsoft.com/office/powerpoint/2010/main" val="180814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sz="1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6</a:t>
            </a:fld>
            <a:endParaRPr lang="zh-TW" altLang="en-US"/>
          </a:p>
        </p:txBody>
      </p:sp>
    </p:spTree>
    <p:extLst>
      <p:ext uri="{BB962C8B-B14F-4D97-AF65-F5344CB8AC3E}">
        <p14:creationId xmlns:p14="http://schemas.microsoft.com/office/powerpoint/2010/main" val="178316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7</a:t>
            </a:fld>
            <a:endParaRPr lang="zh-TW" altLang="en-US"/>
          </a:p>
        </p:txBody>
      </p:sp>
    </p:spTree>
    <p:extLst>
      <p:ext uri="{BB962C8B-B14F-4D97-AF65-F5344CB8AC3E}">
        <p14:creationId xmlns:p14="http://schemas.microsoft.com/office/powerpoint/2010/main" val="321662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8</a:t>
            </a:fld>
            <a:endParaRPr lang="zh-TW" altLang="en-US"/>
          </a:p>
        </p:txBody>
      </p:sp>
    </p:spTree>
    <p:extLst>
      <p:ext uri="{BB962C8B-B14F-4D97-AF65-F5344CB8AC3E}">
        <p14:creationId xmlns:p14="http://schemas.microsoft.com/office/powerpoint/2010/main" val="84385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800" kern="100" dirty="0">
              <a:solidFill>
                <a:srgbClr val="000000"/>
              </a:solidFill>
              <a:effectLst/>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9</a:t>
            </a:fld>
            <a:endParaRPr lang="zh-TW" altLang="en-US"/>
          </a:p>
        </p:txBody>
      </p:sp>
    </p:spTree>
    <p:extLst>
      <p:ext uri="{BB962C8B-B14F-4D97-AF65-F5344CB8AC3E}">
        <p14:creationId xmlns:p14="http://schemas.microsoft.com/office/powerpoint/2010/main" val="118929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BDADFA7F-88B0-4443-87EB-4C4E94CC006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2AC8D5C-2707-4EAD-A89F-41BF72CBDC3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1D607A5-F695-4A15-A039-141E5BD96B80}"/>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2052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97787-5B95-48BB-9436-D66712F484A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30CAA1A-ABE3-4D82-8E61-0CB9E3B6A7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D925C12-7BBE-4D57-9201-BC86DB2EF2BE}"/>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3454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2D62CC8-36E0-47FA-9CC0-CD78AD077B6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307C169-078F-40C0-9FC1-78FCA0B2096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EB5155A6-5B46-41D1-88A2-71CB7D93BD5C}"/>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89565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a:extLst>
              <a:ext uri="{FF2B5EF4-FFF2-40B4-BE49-F238E27FC236}">
                <a16:creationId xmlns:a16="http://schemas.microsoft.com/office/drawing/2014/main" id="{68A3F172-8BE3-446E-88CF-8244A70121C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A438098-9B64-4B83-96E3-F32254103B3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81F91F08-154A-424C-BDF1-046BE5C62891}"/>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87979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5EBA46A-5E71-4CFF-9F34-1BB0E7322A1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221FE618-F654-494B-B0DE-3AA4EAFAD34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B27567A-1244-4247-B07A-7D447B761DF8}"/>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12778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9734D8AD-914E-4AE8-8DBB-94F5B3DDD7D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5F04E8C-E1C7-44B2-A252-933B3336E20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68BA0E7-3422-4BDD-8FB8-BCC92302F1D9}"/>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51329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9FD0278-2F00-4073-96C5-359E644AB0C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C550DD6-71D3-4B03-B22C-A55EBBE0644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A22247B-FE6B-4DD3-8C06-2C2F3A687F7D}"/>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00099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99983DE3-C48E-4B25-805E-B412C359193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5E1CBB6-8941-4A49-9F37-FD689BD7871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C4954E12-183B-43A4-BD11-8F67C1B256E7}"/>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734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0E9D560F-CDE8-4621-BAA1-6644791F468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A9CF44CC-25EA-4A44-821A-F07BCD0A0F2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2AD5DF08-6561-4A18-9473-620DC7395833}"/>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00151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148997-BCEE-43F1-A3A4-A6352D35C54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895C5E76-0142-4713-8C1E-3E65D28FFCD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F5F84777-CE4C-4202-A602-B080A9AAFEF3}"/>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8885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C652186-4DC7-4980-99EB-4EE028324DA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E6E0C3D-2BF8-42E0-8AC1-C350686CF4D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EB29AAB-79E8-4085-A701-173C51D0056B}"/>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91375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2A0AA57-FAB0-480F-8CFF-BD5AE851F61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3562968-6124-43F0-AA17-C73E66FEEA6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42186B2-6848-496A-AEBE-1C50C65450E1}"/>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21274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8C04D45-15C5-49BF-A991-F889A77A1BA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a:extLst>
              <a:ext uri="{FF2B5EF4-FFF2-40B4-BE49-F238E27FC236}">
                <a16:creationId xmlns:a16="http://schemas.microsoft.com/office/drawing/2014/main" id="{4971F61E-C1C8-4C6B-86E6-C23E3CE66F0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44100" name="Rectangle 4">
            <a:extLst>
              <a:ext uri="{FF2B5EF4-FFF2-40B4-BE49-F238E27FC236}">
                <a16:creationId xmlns:a16="http://schemas.microsoft.com/office/drawing/2014/main" id="{7AD9C658-0544-42FD-B42C-3090645C26B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kumimoji="1" sz="1400">
                <a:latin typeface="+mn-lt"/>
                <a:ea typeface="+mn-ea"/>
              </a:defRPr>
            </a:lvl1pPr>
          </a:lstStyle>
          <a:p>
            <a:pPr>
              <a:defRPr/>
            </a:pPr>
            <a:endParaRPr lang="en-US" altLang="zh-TW"/>
          </a:p>
        </p:txBody>
      </p:sp>
      <p:sp>
        <p:nvSpPr>
          <p:cNvPr id="644101" name="Rectangle 5">
            <a:extLst>
              <a:ext uri="{FF2B5EF4-FFF2-40B4-BE49-F238E27FC236}">
                <a16:creationId xmlns:a16="http://schemas.microsoft.com/office/drawing/2014/main" id="{95D1229A-D454-4062-AF37-B21D506E7B6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defRPr>
            </a:lvl1pPr>
          </a:lstStyle>
          <a:p>
            <a:pPr>
              <a:defRPr/>
            </a:pPr>
            <a:endParaRPr lang="en-US" altLang="zh-TW"/>
          </a:p>
        </p:txBody>
      </p:sp>
      <p:sp>
        <p:nvSpPr>
          <p:cNvPr id="644102" name="Rectangle 6">
            <a:extLst>
              <a:ext uri="{FF2B5EF4-FFF2-40B4-BE49-F238E27FC236}">
                <a16:creationId xmlns:a16="http://schemas.microsoft.com/office/drawing/2014/main" id="{1BDD48D3-3714-4751-9F28-A162E1464E4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mn-lt"/>
                <a:ea typeface="+mn-ea"/>
              </a:defRPr>
            </a:lvl1pPr>
          </a:lstStyle>
          <a:p>
            <a:pPr>
              <a:defRPr/>
            </a:pPr>
            <a:endParaRPr lang="en-US" altLang="zh-TW"/>
          </a:p>
        </p:txBody>
      </p:sp>
      <p:sp>
        <p:nvSpPr>
          <p:cNvPr id="2055" name="AutoShape 7">
            <a:extLst>
              <a:ext uri="{FF2B5EF4-FFF2-40B4-BE49-F238E27FC236}">
                <a16:creationId xmlns:a16="http://schemas.microsoft.com/office/drawing/2014/main" id="{DFD015E7-778A-4E13-861C-152DFE64B844}"/>
              </a:ext>
            </a:extLst>
          </p:cNvPr>
          <p:cNvSpPr>
            <a:spLocks noChangeArrowheads="1"/>
          </p:cNvSpPr>
          <p:nvPr/>
        </p:nvSpPr>
        <p:spPr bwMode="auto">
          <a:xfrm flipH="1" flipV="1">
            <a:off x="11569700" y="1"/>
            <a:ext cx="670984" cy="360363"/>
          </a:xfrm>
          <a:prstGeom prst="rtTriangle">
            <a:avLst/>
          </a:prstGeom>
          <a:gradFill rotWithShape="1">
            <a:gsLst>
              <a:gs pos="0">
                <a:srgbClr val="FF0000"/>
              </a:gs>
              <a:gs pos="100000">
                <a:srgbClr val="FFFF00"/>
              </a:gs>
            </a:gsLst>
            <a:lin ang="0" scaled="1"/>
          </a:gradFill>
          <a:ln>
            <a:noFill/>
          </a:ln>
          <a:effectLst/>
        </p:spPr>
        <p:txBody>
          <a:bodyPr wrap="none" anchor="ctr"/>
          <a:lstStyle>
            <a:lvl1pPr>
              <a:defRPr sz="2000">
                <a:solidFill>
                  <a:schemeClr val="tx1"/>
                </a:solidFill>
                <a:latin typeface="Times New Roman" panose="02020603050405020304" pitchFamily="18" charset="0"/>
                <a:ea typeface="標楷體" panose="03000509000000000000" pitchFamily="65" charset="-120"/>
              </a:defRPr>
            </a:lvl1pPr>
            <a:lvl2pPr marL="742950" indent="-285750">
              <a:defRPr sz="2000">
                <a:solidFill>
                  <a:schemeClr val="tx1"/>
                </a:solidFill>
                <a:latin typeface="Times New Roman" panose="02020603050405020304" pitchFamily="18" charset="0"/>
                <a:ea typeface="標楷體" panose="03000509000000000000" pitchFamily="65" charset="-120"/>
              </a:defRPr>
            </a:lvl2pPr>
            <a:lvl3pPr marL="1143000" indent="-228600">
              <a:defRPr sz="2000">
                <a:solidFill>
                  <a:schemeClr val="tx1"/>
                </a:solidFill>
                <a:latin typeface="Times New Roman" panose="02020603050405020304" pitchFamily="18" charset="0"/>
                <a:ea typeface="標楷體" panose="03000509000000000000" pitchFamily="65" charset="-120"/>
              </a:defRPr>
            </a:lvl3pPr>
            <a:lvl4pPr marL="1600200" indent="-228600">
              <a:defRPr sz="2000">
                <a:solidFill>
                  <a:schemeClr val="tx1"/>
                </a:solidFill>
                <a:latin typeface="Times New Roman" panose="02020603050405020304" pitchFamily="18" charset="0"/>
                <a:ea typeface="標楷體" panose="03000509000000000000" pitchFamily="65" charset="-120"/>
              </a:defRPr>
            </a:lvl4pPr>
            <a:lvl5pPr marL="2057400" indent="-228600">
              <a:defRPr sz="2000">
                <a:solidFill>
                  <a:schemeClr val="tx1"/>
                </a:solidFill>
                <a:latin typeface="Times New Roman" panose="02020603050405020304" pitchFamily="18" charset="0"/>
                <a:ea typeface="標楷體" panose="03000509000000000000" pitchFamily="65" charset="-12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a:defRPr/>
            </a:pPr>
            <a:endParaRPr lang="zh-TW" altLang="en-US" sz="2000"/>
          </a:p>
        </p:txBody>
      </p:sp>
      <p:sp>
        <p:nvSpPr>
          <p:cNvPr id="2056" name="Line 11">
            <a:extLst>
              <a:ext uri="{FF2B5EF4-FFF2-40B4-BE49-F238E27FC236}">
                <a16:creationId xmlns:a16="http://schemas.microsoft.com/office/drawing/2014/main" id="{EE4B6D4C-C8B7-4E2A-A112-E4052B635F23}"/>
              </a:ext>
            </a:extLst>
          </p:cNvPr>
          <p:cNvSpPr>
            <a:spLocks noChangeShapeType="1"/>
          </p:cNvSpPr>
          <p:nvPr/>
        </p:nvSpPr>
        <p:spPr bwMode="auto">
          <a:xfrm>
            <a:off x="1" y="1220788"/>
            <a:ext cx="12145433" cy="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p>
        </p:txBody>
      </p:sp>
      <p:sp>
        <p:nvSpPr>
          <p:cNvPr id="2057" name="Rectangle 12">
            <a:extLst>
              <a:ext uri="{FF2B5EF4-FFF2-40B4-BE49-F238E27FC236}">
                <a16:creationId xmlns:a16="http://schemas.microsoft.com/office/drawing/2014/main" id="{D969CB4F-081B-4526-AB30-FE49A5AC2379}"/>
              </a:ext>
            </a:extLst>
          </p:cNvPr>
          <p:cNvSpPr>
            <a:spLocks noChangeArrowheads="1"/>
          </p:cNvSpPr>
          <p:nvPr/>
        </p:nvSpPr>
        <p:spPr bwMode="auto">
          <a:xfrm>
            <a:off x="11518901" y="6570664"/>
            <a:ext cx="673100" cy="287337"/>
          </a:xfrm>
          <a:prstGeom prst="rect">
            <a:avLst/>
          </a:prstGeom>
          <a:noFill/>
          <a:ln>
            <a:noFill/>
          </a:ln>
        </p:spPr>
        <p:txBody>
          <a:bodyPr/>
          <a:lstStyle>
            <a:lvl1pPr>
              <a:defRPr sz="2000">
                <a:solidFill>
                  <a:schemeClr val="tx1"/>
                </a:solidFill>
                <a:latin typeface="Times New Roman" panose="02020603050405020304" pitchFamily="18" charset="0"/>
                <a:ea typeface="標楷體" panose="03000509000000000000" pitchFamily="65" charset="-120"/>
              </a:defRPr>
            </a:lvl1pPr>
            <a:lvl2pPr marL="742950" indent="-285750">
              <a:defRPr sz="2000">
                <a:solidFill>
                  <a:schemeClr val="tx1"/>
                </a:solidFill>
                <a:latin typeface="Times New Roman" panose="02020603050405020304" pitchFamily="18" charset="0"/>
                <a:ea typeface="標楷體" panose="03000509000000000000" pitchFamily="65" charset="-120"/>
              </a:defRPr>
            </a:lvl2pPr>
            <a:lvl3pPr marL="1143000" indent="-228600">
              <a:defRPr sz="2000">
                <a:solidFill>
                  <a:schemeClr val="tx1"/>
                </a:solidFill>
                <a:latin typeface="Times New Roman" panose="02020603050405020304" pitchFamily="18" charset="0"/>
                <a:ea typeface="標楷體" panose="03000509000000000000" pitchFamily="65" charset="-120"/>
              </a:defRPr>
            </a:lvl3pPr>
            <a:lvl4pPr marL="1600200" indent="-228600">
              <a:defRPr sz="2000">
                <a:solidFill>
                  <a:schemeClr val="tx1"/>
                </a:solidFill>
                <a:latin typeface="Times New Roman" panose="02020603050405020304" pitchFamily="18" charset="0"/>
                <a:ea typeface="標楷體" panose="03000509000000000000" pitchFamily="65" charset="-120"/>
              </a:defRPr>
            </a:lvl4pPr>
            <a:lvl5pPr marL="2057400" indent="-228600">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algn="r" eaLnBrk="1" hangingPunct="1"/>
            <a:fld id="{055171CA-E203-4B69-A2B0-A792E543931B}" type="slidenum">
              <a:rPr kumimoji="1" lang="zh-TW" altLang="en-US" sz="1200" b="1">
                <a:ea typeface="新細明體" panose="02020500000000000000" pitchFamily="18" charset="-120"/>
              </a:rPr>
              <a:pPr algn="r" eaLnBrk="1" hangingPunct="1"/>
              <a:t>‹#›</a:t>
            </a:fld>
            <a:endParaRPr kumimoji="1" lang="en-US" altLang="zh-TW" sz="1200" b="1">
              <a:ea typeface="新細明體" panose="02020500000000000000" pitchFamily="18" charset="-120"/>
            </a:endParaRPr>
          </a:p>
        </p:txBody>
      </p:sp>
    </p:spTree>
    <p:extLst>
      <p:ext uri="{BB962C8B-B14F-4D97-AF65-F5344CB8AC3E}">
        <p14:creationId xmlns:p14="http://schemas.microsoft.com/office/powerpoint/2010/main" val="369685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2364754" y="3203048"/>
            <a:ext cx="7359650" cy="1938992"/>
          </a:xfrm>
          <a:prstGeom prst="rect">
            <a:avLst/>
          </a:prstGeom>
          <a:noFill/>
          <a:ln>
            <a:noFill/>
          </a:ln>
          <a:effectLst/>
        </p:spPr>
        <p:txBody>
          <a:bodyPr>
            <a:spAutoFit/>
          </a:bodyPr>
          <a:lstStyle/>
          <a:p>
            <a:pPr algn="ctr" fontAlgn="ctr">
              <a:spcBef>
                <a:spcPct val="50000"/>
              </a:spcBef>
              <a:spcAft>
                <a:spcPct val="0"/>
              </a:spcAft>
              <a:defRPr/>
            </a:pPr>
            <a:r>
              <a:rPr kumimoji="1" lang="en-US" altLang="zh-TW" sz="4800" b="1" dirty="0" err="1">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Coporate</a:t>
            </a:r>
            <a:r>
              <a:rPr kumimoji="1" lang="en-US" altLang="zh-TW"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 Presentation</a:t>
            </a:r>
            <a:endParaRPr kumimoji="1" lang="zh-TW" altLang="en-US"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a:p>
            <a:pPr algn="ctr" fontAlgn="ctr">
              <a:spcBef>
                <a:spcPct val="50000"/>
              </a:spcBef>
              <a:spcAft>
                <a:spcPct val="0"/>
              </a:spcAft>
              <a:defRPr/>
            </a:pPr>
            <a:r>
              <a:rPr kumimoji="1" lang="en-US" altLang="zh-TW"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2022</a:t>
            </a:r>
          </a:p>
        </p:txBody>
      </p:sp>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4352925" y="4213225"/>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a:spcBef>
                <a:spcPct val="0"/>
              </a:spcBef>
              <a:spcAft>
                <a:spcPct val="0"/>
              </a:spcAft>
              <a:buNone/>
            </a:pPr>
            <a:endParaRPr kumimoji="0" lang="zh-TW" altLang="en-US" b="1">
              <a:solidFill>
                <a:srgbClr val="000000"/>
              </a:solidFill>
              <a:latin typeface="Times New Roman" panose="02020603050405020304" pitchFamily="18" charset="0"/>
              <a:ea typeface="標楷體" panose="03000509000000000000" pitchFamily="65" charset="-120"/>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2247358" y="1597710"/>
            <a:ext cx="7879136" cy="1015663"/>
          </a:xfrm>
          <a:prstGeom prst="rect">
            <a:avLst/>
          </a:prstGeom>
          <a:noFill/>
          <a:ln>
            <a:noFill/>
          </a:ln>
          <a:effectLst/>
        </p:spPr>
        <p:txBody>
          <a:bodyPr wrap="square">
            <a:spAutoFit/>
          </a:bodyPr>
          <a:lstStyle/>
          <a:p>
            <a:pPr eaLnBrk="0" fontAlgn="base" hangingPunct="0">
              <a:spcBef>
                <a:spcPct val="0"/>
              </a:spcBef>
              <a:spcAft>
                <a:spcPct val="0"/>
              </a:spcAft>
              <a:defRPr/>
            </a:pPr>
            <a:r>
              <a:rPr kumimoji="1" lang="zh-TW" altLang="en-US" sz="6000" b="1" dirty="0">
                <a:solidFill>
                  <a:schemeClr val="bg2">
                    <a:lumMod val="7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rPr>
              <a:t>業強科技股份有限公司</a:t>
            </a:r>
          </a:p>
        </p:txBody>
      </p:sp>
      <p:sp>
        <p:nvSpPr>
          <p:cNvPr id="8" name="Rectangle 7">
            <a:extLst>
              <a:ext uri="{FF2B5EF4-FFF2-40B4-BE49-F238E27FC236}">
                <a16:creationId xmlns:a16="http://schemas.microsoft.com/office/drawing/2014/main" id="{1DD26D17-5822-4DE5-88B0-3695A7730D9D}"/>
              </a:ext>
            </a:extLst>
          </p:cNvPr>
          <p:cNvSpPr>
            <a:spLocks noChangeArrowheads="1"/>
          </p:cNvSpPr>
          <p:nvPr/>
        </p:nvSpPr>
        <p:spPr bwMode="auto">
          <a:xfrm>
            <a:off x="2364754" y="1377157"/>
            <a:ext cx="1988171" cy="369332"/>
          </a:xfrm>
          <a:prstGeom prst="rect">
            <a:avLst/>
          </a:prstGeom>
          <a:noFill/>
          <a:ln>
            <a:noFill/>
          </a:ln>
          <a:effectLst/>
        </p:spPr>
        <p:txBody>
          <a:bodyPr wrap="square">
            <a:spAutoFit/>
          </a:bodyPr>
          <a:lstStyle/>
          <a:p>
            <a:pPr>
              <a:defRPr/>
            </a:pPr>
            <a:r>
              <a:rPr kumimoji="1" lang="en-US" altLang="zh-TW" dirty="0">
                <a:effectLst>
                  <a:outerShdw blurRad="38100" dist="38100" dir="2700000" algn="tl">
                    <a:srgbClr val="C0C0C0"/>
                  </a:outerShdw>
                </a:effectLst>
                <a:latin typeface="標楷體" panose="03000509000000000000" pitchFamily="65" charset="-120"/>
                <a:ea typeface="標楷體" panose="03000509000000000000" pitchFamily="65" charset="-120"/>
              </a:rPr>
              <a:t>6124.TT</a:t>
            </a:r>
            <a:endParaRPr kumimoji="1" lang="zh-TW" altLang="en-US" dirty="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9" name="Rectangle 4">
            <a:extLst>
              <a:ext uri="{FF2B5EF4-FFF2-40B4-BE49-F238E27FC236}">
                <a16:creationId xmlns:a16="http://schemas.microsoft.com/office/drawing/2014/main" id="{D7437B6E-B261-4582-A0A4-95E39E336640}"/>
              </a:ext>
            </a:extLst>
          </p:cNvPr>
          <p:cNvSpPr>
            <a:spLocks noChangeArrowheads="1"/>
          </p:cNvSpPr>
          <p:nvPr/>
        </p:nvSpPr>
        <p:spPr bwMode="auto">
          <a:xfrm>
            <a:off x="5721179" y="5593841"/>
            <a:ext cx="5875388" cy="1077218"/>
          </a:xfrm>
          <a:prstGeom prst="rect">
            <a:avLst/>
          </a:prstGeom>
          <a:noFill/>
          <a:ln>
            <a:noFill/>
          </a:ln>
          <a:effectLst/>
        </p:spPr>
        <p:txBody>
          <a:bodyPr wrap="square">
            <a:spAutoFit/>
          </a:bodyPr>
          <a:lstStyle/>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Invest-shareholders-contact</a:t>
            </a:r>
            <a:r>
              <a:rPr kumimoji="1" lang="zh-TW" altLang="en-US"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Spokesperson Selina Chiu</a:t>
            </a:r>
          </a:p>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E-mail</a:t>
            </a:r>
            <a:r>
              <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a:t>
            </a:r>
            <a:r>
              <a:rPr lang="en-US" altLang="zh-TW" sz="1600" i="0" dirty="0">
                <a:solidFill>
                  <a:schemeClr val="bg2">
                    <a:lumMod val="75000"/>
                  </a:schemeClr>
                </a:solidFill>
                <a:effectLst/>
                <a:latin typeface="Arial" panose="020B0604020202020204" pitchFamily="34" charset="0"/>
                <a:ea typeface="標楷體" panose="03000509000000000000" pitchFamily="65" charset="-120"/>
                <a:cs typeface="Arial" panose="020B0604020202020204" pitchFamily="34" charset="0"/>
              </a:rPr>
              <a:t>S</a:t>
            </a:r>
            <a:r>
              <a:rPr lang="en-US" altLang="zh-TW" sz="1600" b="0" i="0" dirty="0">
                <a:solidFill>
                  <a:schemeClr val="bg2">
                    <a:lumMod val="75000"/>
                  </a:schemeClr>
                </a:solidFill>
                <a:effectLst/>
                <a:latin typeface="Arial" panose="020B0604020202020204" pitchFamily="34" charset="0"/>
                <a:ea typeface="標楷體" panose="03000509000000000000" pitchFamily="65" charset="-120"/>
                <a:cs typeface="Arial" panose="020B0604020202020204" pitchFamily="34" charset="0"/>
              </a:rPr>
              <a:t>elina_Chiu@yctc.com.tw</a:t>
            </a:r>
            <a:r>
              <a:rPr kumimoji="1" lang="zh-TW" altLang="en-US" sz="1600" b="1"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 </a:t>
            </a:r>
            <a:endParaRPr kumimoji="1" lang="en-US" altLang="zh-TW" sz="1600" b="1"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endParaRPr>
          </a:p>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TEL</a:t>
            </a:r>
            <a:r>
              <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a:t>
            </a: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02-26551166</a:t>
            </a:r>
            <a:endPar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endParaRPr>
          </a:p>
        </p:txBody>
      </p:sp>
      <p:sp>
        <p:nvSpPr>
          <p:cNvPr id="11" name="Rectangle 4">
            <a:extLst>
              <a:ext uri="{FF2B5EF4-FFF2-40B4-BE49-F238E27FC236}">
                <a16:creationId xmlns:a16="http://schemas.microsoft.com/office/drawing/2014/main" id="{C7463A08-205D-4831-8A3A-6C41304AC767}"/>
              </a:ext>
            </a:extLst>
          </p:cNvPr>
          <p:cNvSpPr>
            <a:spLocks noChangeArrowheads="1"/>
          </p:cNvSpPr>
          <p:nvPr/>
        </p:nvSpPr>
        <p:spPr bwMode="auto">
          <a:xfrm>
            <a:off x="0" y="6550024"/>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0" name="Rectangle 7">
            <a:extLst>
              <a:ext uri="{FF2B5EF4-FFF2-40B4-BE49-F238E27FC236}">
                <a16:creationId xmlns:a16="http://schemas.microsoft.com/office/drawing/2014/main" id="{EC9326EE-959D-915C-BC26-24772017BCAF}"/>
              </a:ext>
            </a:extLst>
          </p:cNvPr>
          <p:cNvSpPr>
            <a:spLocks noChangeArrowheads="1"/>
          </p:cNvSpPr>
          <p:nvPr/>
        </p:nvSpPr>
        <p:spPr bwMode="auto">
          <a:xfrm>
            <a:off x="3309582" y="2654920"/>
            <a:ext cx="5754688" cy="553998"/>
          </a:xfrm>
          <a:prstGeom prst="rect">
            <a:avLst/>
          </a:prstGeom>
          <a:noFill/>
          <a:ln>
            <a:noFill/>
          </a:ln>
          <a:effectLst/>
        </p:spPr>
        <p:txBody>
          <a:bodyPr wrap="square">
            <a:spAutoFit/>
          </a:bodyPr>
          <a:lstStyle/>
          <a:p>
            <a:pPr eaLnBrk="0" fontAlgn="base" hangingPunct="0">
              <a:spcBef>
                <a:spcPct val="0"/>
              </a:spcBef>
              <a:spcAft>
                <a:spcPct val="0"/>
              </a:spcAft>
              <a:defRPr/>
            </a:pPr>
            <a:r>
              <a:rPr kumimoji="1" lang="en-US" altLang="zh-TW" sz="3000" b="1" dirty="0">
                <a:solidFill>
                  <a:schemeClr val="bg2">
                    <a:lumMod val="60000"/>
                    <a:lumOff val="40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rPr>
              <a:t>Yeh-Chiang Technology Corp.</a:t>
            </a:r>
            <a:endParaRPr kumimoji="1" lang="zh-TW" altLang="en-US" sz="3000" b="1" dirty="0">
              <a:solidFill>
                <a:schemeClr val="bg2">
                  <a:lumMod val="60000"/>
                  <a:lumOff val="40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04A7FFA0-0C08-6BCF-884D-1DC1C0BD89FD}"/>
              </a:ext>
            </a:extLst>
          </p:cNvPr>
          <p:cNvSpPr>
            <a:spLocks noChangeArrowheads="1"/>
          </p:cNvSpPr>
          <p:nvPr/>
        </p:nvSpPr>
        <p:spPr bwMode="auto">
          <a:xfrm>
            <a:off x="2673373" y="2829690"/>
            <a:ext cx="656688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三、</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Market</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 </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Outlook</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5992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文字版面配置區 8">
            <a:extLst>
              <a:ext uri="{FF2B5EF4-FFF2-40B4-BE49-F238E27FC236}">
                <a16:creationId xmlns:a16="http://schemas.microsoft.com/office/drawing/2014/main" id="{621E002C-1FDF-6CE9-CB89-AD598A0607B8}"/>
              </a:ext>
            </a:extLst>
          </p:cNvPr>
          <p:cNvSpPr txBox="1">
            <a:spLocks/>
          </p:cNvSpPr>
          <p:nvPr/>
        </p:nvSpPr>
        <p:spPr bwMode="auto">
          <a:xfrm>
            <a:off x="2628992" y="1548261"/>
            <a:ext cx="851006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Market Overview</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8" name="文字版面配置區 8">
            <a:extLst>
              <a:ext uri="{FF2B5EF4-FFF2-40B4-BE49-F238E27FC236}">
                <a16:creationId xmlns:a16="http://schemas.microsoft.com/office/drawing/2014/main" id="{2AE352A7-0ED4-DBD7-DDC4-767033903557}"/>
              </a:ext>
            </a:extLst>
          </p:cNvPr>
          <p:cNvSpPr txBox="1">
            <a:spLocks/>
          </p:cNvSpPr>
          <p:nvPr/>
        </p:nvSpPr>
        <p:spPr bwMode="auto">
          <a:xfrm>
            <a:off x="3125776" y="2392397"/>
            <a:ext cx="4165673" cy="11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l"/>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Ultrathin Heat Pipe</a:t>
            </a:r>
          </a:p>
          <a:p>
            <a:pPr marL="342900" indent="-342900">
              <a:buFont typeface="Wingdings" panose="05000000000000000000" pitchFamily="2" charset="2"/>
              <a:buChar char="l"/>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Ultrathin Vapor Chamber</a:t>
            </a:r>
          </a:p>
          <a:p>
            <a:pPr marL="342900" indent="-342900">
              <a:buFont typeface="Wingdings" panose="05000000000000000000" pitchFamily="2" charset="2"/>
              <a:buChar char="l"/>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Car heat radiation application</a:t>
            </a:r>
            <a:endParaRPr lang="zh-TW" altLang="en-US" sz="1800" dirty="0">
              <a:solidFill>
                <a:schemeClr val="bg2">
                  <a:lumMod val="75000"/>
                </a:schemeClr>
              </a:solidFill>
              <a:latin typeface="Tahoma" panose="020B0604030504040204" pitchFamily="34" charset="0"/>
              <a:cs typeface="Tahoma" panose="020B0604030504040204" pitchFamily="34" charset="0"/>
            </a:endParaRPr>
          </a:p>
        </p:txBody>
      </p:sp>
      <p:sp>
        <p:nvSpPr>
          <p:cNvPr id="9" name="文字版面配置區 8">
            <a:extLst>
              <a:ext uri="{FF2B5EF4-FFF2-40B4-BE49-F238E27FC236}">
                <a16:creationId xmlns:a16="http://schemas.microsoft.com/office/drawing/2014/main" id="{F90846FC-77E8-C3F0-A67B-F18657974024}"/>
              </a:ext>
            </a:extLst>
          </p:cNvPr>
          <p:cNvSpPr txBox="1">
            <a:spLocks/>
          </p:cNvSpPr>
          <p:nvPr/>
        </p:nvSpPr>
        <p:spPr bwMode="auto">
          <a:xfrm>
            <a:off x="2628992" y="3596690"/>
            <a:ext cx="851006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Competitive niche and challenges</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10" name="文字版面配置區 8">
            <a:extLst>
              <a:ext uri="{FF2B5EF4-FFF2-40B4-BE49-F238E27FC236}">
                <a16:creationId xmlns:a16="http://schemas.microsoft.com/office/drawing/2014/main" id="{A45DAD2E-9847-65D2-31F2-7EE960F9023A}"/>
              </a:ext>
            </a:extLst>
          </p:cNvPr>
          <p:cNvSpPr txBox="1">
            <a:spLocks/>
          </p:cNvSpPr>
          <p:nvPr/>
        </p:nvSpPr>
        <p:spPr bwMode="auto">
          <a:xfrm>
            <a:off x="3125776" y="4541495"/>
            <a:ext cx="5909940" cy="87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l"/>
            </a:pPr>
            <a:r>
              <a:rPr lang="en-US" altLang="zh-TW" kern="1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Unfavorable factors and countermeasures</a:t>
            </a:r>
            <a:endPar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Favorable factors</a:t>
            </a:r>
          </a:p>
        </p:txBody>
      </p:sp>
    </p:spTree>
    <p:extLst>
      <p:ext uri="{BB962C8B-B14F-4D97-AF65-F5344CB8AC3E}">
        <p14:creationId xmlns:p14="http://schemas.microsoft.com/office/powerpoint/2010/main" val="136262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45863" y="3429000"/>
            <a:ext cx="8813094"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0" lang="en-US" altLang="zh-TW"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The financial numbers hereby are based on International Financial Reporting Standards(IFRS)</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0" lang="en-US" altLang="zh-TW" sz="1800" dirty="0">
                <a:solidFill>
                  <a:schemeClr val="bg2">
                    <a:lumMod val="75000"/>
                  </a:schemeClr>
                </a:solidFill>
                <a:latin typeface="Times New Roman" panose="02020603050405020304" pitchFamily="18" charset="0"/>
                <a:ea typeface="標楷體" panose="03000509000000000000" pitchFamily="65" charset="-120"/>
              </a:rPr>
              <a:t>C</a:t>
            </a:r>
            <a:r>
              <a:rPr kumimoji="0" lang="en-US" altLang="zh-TW" sz="1800" i="0" u="none" strike="noStrike" kern="1200" cap="none" spc="0" normalizeH="0" baseline="0" noProof="0" dirty="0" err="1">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umulative</a:t>
            </a:r>
            <a:r>
              <a:rPr kumimoji="0" lang="en-US" altLang="zh-TW"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 consolidated numbers were reviewed by CPA</a:t>
            </a:r>
            <a:endParaRPr kumimoji="0" lang="zh-TW" altLang="en-US"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60D05289-41E1-DAF2-F769-593DEBF4938A}"/>
              </a:ext>
            </a:extLst>
          </p:cNvPr>
          <p:cNvSpPr>
            <a:spLocks noChangeArrowheads="1"/>
          </p:cNvSpPr>
          <p:nvPr/>
        </p:nvSpPr>
        <p:spPr bwMode="auto">
          <a:xfrm>
            <a:off x="2432821" y="2393769"/>
            <a:ext cx="7326358"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四</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Financial Performance</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07025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50024"/>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2" name="圖片 1">
            <a:extLst>
              <a:ext uri="{FF2B5EF4-FFF2-40B4-BE49-F238E27FC236}">
                <a16:creationId xmlns:a16="http://schemas.microsoft.com/office/drawing/2014/main" id="{AAC64896-576E-77ED-F0DE-DD75FDD4EEDB}"/>
              </a:ext>
            </a:extLst>
          </p:cNvPr>
          <p:cNvPicPr>
            <a:picLocks noChangeAspect="1"/>
          </p:cNvPicPr>
          <p:nvPr/>
        </p:nvPicPr>
        <p:blipFill>
          <a:blip r:embed="rId5"/>
          <a:stretch>
            <a:fillRect/>
          </a:stretch>
        </p:blipFill>
        <p:spPr>
          <a:xfrm>
            <a:off x="784576" y="1513378"/>
            <a:ext cx="10622848" cy="4497155"/>
          </a:xfrm>
          <a:prstGeom prst="rect">
            <a:avLst/>
          </a:prstGeom>
        </p:spPr>
      </p:pic>
    </p:spTree>
    <p:extLst>
      <p:ext uri="{BB962C8B-B14F-4D97-AF65-F5344CB8AC3E}">
        <p14:creationId xmlns:p14="http://schemas.microsoft.com/office/powerpoint/2010/main" val="144297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2" name="圖片 1">
            <a:extLst>
              <a:ext uri="{FF2B5EF4-FFF2-40B4-BE49-F238E27FC236}">
                <a16:creationId xmlns:a16="http://schemas.microsoft.com/office/drawing/2014/main" id="{70553CCE-7817-4636-9FB3-7369296BCCF1}"/>
              </a:ext>
            </a:extLst>
          </p:cNvPr>
          <p:cNvPicPr>
            <a:picLocks noChangeAspect="1"/>
          </p:cNvPicPr>
          <p:nvPr/>
        </p:nvPicPr>
        <p:blipFill>
          <a:blip r:embed="rId5"/>
          <a:stretch>
            <a:fillRect/>
          </a:stretch>
        </p:blipFill>
        <p:spPr>
          <a:xfrm>
            <a:off x="1311849" y="1691381"/>
            <a:ext cx="9568301" cy="3784929"/>
          </a:xfrm>
          <a:prstGeom prst="rect">
            <a:avLst/>
          </a:prstGeom>
        </p:spPr>
      </p:pic>
    </p:spTree>
    <p:extLst>
      <p:ext uri="{BB962C8B-B14F-4D97-AF65-F5344CB8AC3E}">
        <p14:creationId xmlns:p14="http://schemas.microsoft.com/office/powerpoint/2010/main" val="26496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8B60D77D-2145-5C82-14FA-26DA32E4DE29}"/>
              </a:ext>
            </a:extLst>
          </p:cNvPr>
          <p:cNvSpPr>
            <a:spLocks noChangeArrowheads="1"/>
          </p:cNvSpPr>
          <p:nvPr/>
        </p:nvSpPr>
        <p:spPr bwMode="auto">
          <a:xfrm>
            <a:off x="3907126" y="329053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Arial" panose="020B0604020202020204" pitchFamily="34" charset="0"/>
                <a:ea typeface="標楷體" panose="03000509000000000000" pitchFamily="65" charset="-120"/>
                <a:cs typeface="Arial" panose="020B0604020202020204" pitchFamily="34" charset="0"/>
              </a:rPr>
              <a:t>Conclusion</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321920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E21B8EDB-3FDE-67D1-9724-63EFD4FEA349}"/>
              </a:ext>
            </a:extLst>
          </p:cNvPr>
          <p:cNvSpPr>
            <a:spLocks noChangeArrowheads="1"/>
          </p:cNvSpPr>
          <p:nvPr/>
        </p:nvSpPr>
        <p:spPr bwMode="auto">
          <a:xfrm>
            <a:off x="4079875" y="329053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五、</a:t>
            </a: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Q&amp;A</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274938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1275347" y="2893616"/>
            <a:ext cx="10503567" cy="2554545"/>
          </a:xfrm>
          <a:prstGeom prst="rect">
            <a:avLst/>
          </a:prstGeom>
          <a:noFill/>
          <a:ln>
            <a:noFill/>
          </a:ln>
          <a:effectLst/>
        </p:spPr>
        <p:txBody>
          <a:bodyPr wrap="square">
            <a:spAutoFit/>
          </a:bodyPr>
          <a:lstStyle/>
          <a:p>
            <a:pPr fontAlgn="ctr">
              <a:spcBef>
                <a:spcPts val="1200"/>
              </a:spcBef>
              <a:spcAft>
                <a:spcPct val="0"/>
              </a:spcAft>
              <a:defRPr/>
            </a:pPr>
            <a:r>
              <a:rPr lang="en-US" altLang="zh-TW" sz="2000" dirty="0">
                <a:solidFill>
                  <a:schemeClr val="bg2">
                    <a:lumMod val="75000"/>
                  </a:schemeClr>
                </a:solidFill>
              </a:rPr>
              <a:t>This presentation may contain forward looking statements subject to significant risks, uncertainties and actual results may differ materially from those contained in the forward</a:t>
            </a:r>
            <a:r>
              <a:rPr lang="zh-TW" altLang="en-US" sz="2000" dirty="0">
                <a:solidFill>
                  <a:schemeClr val="bg2">
                    <a:lumMod val="75000"/>
                  </a:schemeClr>
                </a:solidFill>
              </a:rPr>
              <a:t> </a:t>
            </a:r>
            <a:r>
              <a:rPr lang="en-US" altLang="zh-TW" sz="2000" dirty="0">
                <a:solidFill>
                  <a:schemeClr val="bg2">
                    <a:lumMod val="75000"/>
                  </a:schemeClr>
                </a:solidFill>
              </a:rPr>
              <a:t>looking statement. Information in this presentation should not be considered as advice or a recommendation to investors in relation to investment objectives and decisions. None of the Company nor any of its respective affiliates, advisors or representatives shall have any liability. Readers are cautioned not to place undue reliance on forward looking statements. The Company does not undertake any obligation to update any forward-looking statement, whether as a result of new information, future events, or otherwise.</a:t>
            </a:r>
            <a:endParaRPr kumimoji="1" lang="zh-TW" altLang="en-US" sz="20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881908" y="1369517"/>
            <a:ext cx="5754688" cy="707886"/>
          </a:xfrm>
          <a:prstGeom prst="rect">
            <a:avLst/>
          </a:prstGeom>
          <a:noFill/>
          <a:ln>
            <a:noFill/>
          </a:ln>
          <a:effectLst/>
        </p:spPr>
        <p:txBody>
          <a:bodyPr wrap="square">
            <a:spAutoFit/>
          </a:bodyPr>
          <a:lstStyle/>
          <a:p>
            <a:pPr eaLnBrk="0" fontAlgn="base" hangingPunct="0">
              <a:spcBef>
                <a:spcPct val="0"/>
              </a:spcBef>
              <a:spcAft>
                <a:spcPct val="0"/>
              </a:spcAft>
              <a:defRPr/>
            </a:pPr>
            <a:r>
              <a:rPr lang="en-US" altLang="zh-TW" sz="4000" dirty="0">
                <a:solidFill>
                  <a:schemeClr val="bg2">
                    <a:lumMod val="75000"/>
                  </a:schemeClr>
                </a:solidFill>
              </a:rPr>
              <a:t>Safe Harbor Notice</a:t>
            </a:r>
            <a:endParaRPr kumimoji="1" lang="zh-TW" altLang="en-US" sz="4000" dirty="0">
              <a:solidFill>
                <a:schemeClr val="bg2">
                  <a:lumMod val="7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endParaRPr>
          </a:p>
        </p:txBody>
      </p:sp>
      <p:sp>
        <p:nvSpPr>
          <p:cNvPr id="10" name="Rectangle 4">
            <a:extLst>
              <a:ext uri="{FF2B5EF4-FFF2-40B4-BE49-F238E27FC236}">
                <a16:creationId xmlns:a16="http://schemas.microsoft.com/office/drawing/2014/main" id="{E5D90A3A-9C05-4B0C-8532-7EBA6A59B3B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Tree>
    <p:extLst>
      <p:ext uri="{BB962C8B-B14F-4D97-AF65-F5344CB8AC3E}">
        <p14:creationId xmlns:p14="http://schemas.microsoft.com/office/powerpoint/2010/main" val="7224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2398403" y="1565901"/>
            <a:ext cx="7941293" cy="830997"/>
          </a:xfrm>
          <a:prstGeom prst="rect">
            <a:avLst/>
          </a:prstGeom>
          <a:noFill/>
          <a:ln>
            <a:noFill/>
          </a:ln>
          <a:effectLst/>
        </p:spPr>
        <p:txBody>
          <a:bodyPr wrap="square">
            <a:spAutoFit/>
          </a:bodyPr>
          <a:lstStyle/>
          <a:p>
            <a:pPr marL="0" marR="0" lvl="0" indent="0" defTabSz="914400" rtl="0" eaLnBrk="1" fontAlgn="ctr" latinLnBrk="0" hangingPunct="1">
              <a:lnSpc>
                <a:spcPct val="100000"/>
              </a:lnSpc>
              <a:spcBef>
                <a:spcPct val="50000"/>
              </a:spcBef>
              <a:spcAft>
                <a:spcPct val="0"/>
              </a:spcAft>
              <a:buClrTx/>
              <a:buSzTx/>
              <a:buFontTx/>
              <a:buNone/>
              <a:tabLst/>
              <a:defRPr/>
            </a:pPr>
            <a:r>
              <a:rPr kumimoji="1" lang="zh-TW" altLang="en-US" sz="48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一</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About Us</a:t>
            </a:r>
            <a:endParaRPr kumimoji="1" lang="zh-TW" altLang="en-US" sz="480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標楷體" panose="03000509000000000000" pitchFamily="65" charset="-120"/>
              <a:cs typeface="+mn-cs"/>
            </a:endParaRPr>
          </a:p>
        </p:txBody>
      </p:sp>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2398403" y="2522111"/>
            <a:ext cx="7941293"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二、</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Overview</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0" name="Rectangle 7">
            <a:extLst>
              <a:ext uri="{FF2B5EF4-FFF2-40B4-BE49-F238E27FC236}">
                <a16:creationId xmlns:a16="http://schemas.microsoft.com/office/drawing/2014/main" id="{483FA7C4-3E3C-43D9-B59C-AED71FC2417E}"/>
              </a:ext>
            </a:extLst>
          </p:cNvPr>
          <p:cNvSpPr>
            <a:spLocks noChangeArrowheads="1"/>
          </p:cNvSpPr>
          <p:nvPr/>
        </p:nvSpPr>
        <p:spPr bwMode="auto">
          <a:xfrm>
            <a:off x="2398403" y="3478321"/>
            <a:ext cx="7267525"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三、</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Market</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 </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Outlook</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1" name="Rectangle 7">
            <a:extLst>
              <a:ext uri="{FF2B5EF4-FFF2-40B4-BE49-F238E27FC236}">
                <a16:creationId xmlns:a16="http://schemas.microsoft.com/office/drawing/2014/main" id="{42EDB316-481A-4136-814E-8491937C5130}"/>
              </a:ext>
            </a:extLst>
          </p:cNvPr>
          <p:cNvSpPr>
            <a:spLocks noChangeArrowheads="1"/>
          </p:cNvSpPr>
          <p:nvPr/>
        </p:nvSpPr>
        <p:spPr bwMode="auto">
          <a:xfrm>
            <a:off x="2398403" y="517566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五、</a:t>
            </a: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Q&amp;A</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9" name="Rectangle 7">
            <a:extLst>
              <a:ext uri="{FF2B5EF4-FFF2-40B4-BE49-F238E27FC236}">
                <a16:creationId xmlns:a16="http://schemas.microsoft.com/office/drawing/2014/main" id="{5FE9D7BD-6291-E6D2-7605-052DD42663BB}"/>
              </a:ext>
            </a:extLst>
          </p:cNvPr>
          <p:cNvSpPr>
            <a:spLocks noChangeArrowheads="1"/>
          </p:cNvSpPr>
          <p:nvPr/>
        </p:nvSpPr>
        <p:spPr bwMode="auto">
          <a:xfrm>
            <a:off x="2398403" y="4332808"/>
            <a:ext cx="8505929"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四</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Financial Performance</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1579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1" name="Rectangle 4">
            <a:extLst>
              <a:ext uri="{FF2B5EF4-FFF2-40B4-BE49-F238E27FC236}">
                <a16:creationId xmlns:a16="http://schemas.microsoft.com/office/drawing/2014/main" id="{93A940C8-0391-6829-EDDC-3D5B86361D9D}"/>
              </a:ext>
            </a:extLst>
          </p:cNvPr>
          <p:cNvSpPr>
            <a:spLocks noChangeArrowheads="1"/>
          </p:cNvSpPr>
          <p:nvPr/>
        </p:nvSpPr>
        <p:spPr bwMode="auto">
          <a:xfrm>
            <a:off x="3409702" y="3013501"/>
            <a:ext cx="5372596" cy="830997"/>
          </a:xfrm>
          <a:prstGeom prst="rect">
            <a:avLst/>
          </a:prstGeom>
          <a:noFill/>
          <a:ln>
            <a:noFill/>
          </a:ln>
          <a:effectLst/>
        </p:spPr>
        <p:txBody>
          <a:bodyPr wrap="square">
            <a:spAutoFit/>
          </a:bodyPr>
          <a:lstStyle/>
          <a:p>
            <a:pPr marL="0" marR="0" lvl="0" indent="0" defTabSz="914400" rtl="0" eaLnBrk="1" fontAlgn="ctr" latinLnBrk="0" hangingPunct="1">
              <a:lnSpc>
                <a:spcPct val="100000"/>
              </a:lnSpc>
              <a:spcBef>
                <a:spcPct val="50000"/>
              </a:spcBef>
              <a:spcAft>
                <a:spcPct val="0"/>
              </a:spcAft>
              <a:buClrTx/>
              <a:buSzTx/>
              <a:buFontTx/>
              <a:buNone/>
              <a:tabLst/>
              <a:defRPr/>
            </a:pPr>
            <a:r>
              <a:rPr kumimoji="1" lang="zh-TW" altLang="en-US" sz="48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一</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About Us</a:t>
            </a:r>
          </a:p>
        </p:txBody>
      </p:sp>
    </p:spTree>
    <p:extLst>
      <p:ext uri="{BB962C8B-B14F-4D97-AF65-F5344CB8AC3E}">
        <p14:creationId xmlns:p14="http://schemas.microsoft.com/office/powerpoint/2010/main" val="193325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矩形 4">
            <a:extLst>
              <a:ext uri="{FF2B5EF4-FFF2-40B4-BE49-F238E27FC236}">
                <a16:creationId xmlns:a16="http://schemas.microsoft.com/office/drawing/2014/main" id="{3854D77F-168D-FE66-8164-DEB60E0F0F06}"/>
              </a:ext>
            </a:extLst>
          </p:cNvPr>
          <p:cNvSpPr/>
          <p:nvPr/>
        </p:nvSpPr>
        <p:spPr>
          <a:xfrm>
            <a:off x="1332186" y="2047248"/>
            <a:ext cx="5369404" cy="3268202"/>
          </a:xfrm>
          <a:prstGeom prst="rect">
            <a:avLst/>
          </a:prstGeom>
        </p:spPr>
        <p:txBody>
          <a:bodyPr wrap="square">
            <a:spAutoFit/>
          </a:bodyPr>
          <a:lstStyle/>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Established</a:t>
            </a:r>
            <a:r>
              <a:rPr lang="zh-TW" altLang="en-US" sz="2000" dirty="0">
                <a:latin typeface="Tahoma" panose="020B0604030504040204" pitchFamily="34" charset="0"/>
                <a:ea typeface="標楷體" panose="03000509000000000000" pitchFamily="65" charset="-12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1994.12.23</a:t>
            </a:r>
          </a:p>
          <a:p>
            <a:pPr marL="357188" indent="-357188">
              <a:lnSpc>
                <a:spcPct val="150000"/>
              </a:lnSpc>
              <a:buFont typeface="Wingdings" panose="05000000000000000000" pitchFamily="2" charset="2"/>
              <a:buChar char="n"/>
            </a:pPr>
            <a:r>
              <a:rPr lang="en-US" altLang="zh-TW" sz="2000" b="0" kern="0" dirty="0">
                <a:latin typeface="Tahoma" panose="020B0604030504040204" pitchFamily="34" charset="0"/>
                <a:ea typeface="Tahoma" panose="020B0604030504040204" pitchFamily="34" charset="0"/>
                <a:cs typeface="Tahoma" panose="020B0604030504040204" pitchFamily="34" charset="0"/>
              </a:rPr>
              <a:t>IPO</a:t>
            </a:r>
            <a:r>
              <a:rPr lang="zh-TW" altLang="en-US" sz="2000" dirty="0">
                <a:latin typeface="Tahoma" panose="020B0604030504040204" pitchFamily="34" charset="0"/>
                <a:ea typeface="標楷體" panose="03000509000000000000" pitchFamily="65" charset="-120"/>
                <a:cs typeface="Tahoma" panose="020B0604030504040204" pitchFamily="34" charset="0"/>
              </a:rPr>
              <a:t>：</a:t>
            </a:r>
            <a:r>
              <a:rPr lang="en-US" altLang="zh-TW" sz="2000" b="0" kern="0" dirty="0">
                <a:latin typeface="Tahoma" panose="020B0604030504040204" pitchFamily="34" charset="0"/>
                <a:ea typeface="Tahoma" panose="020B0604030504040204" pitchFamily="34" charset="0"/>
                <a:cs typeface="Tahoma" panose="020B0604030504040204" pitchFamily="34" charset="0"/>
              </a:rPr>
              <a:t>1996</a:t>
            </a:r>
          </a:p>
          <a:p>
            <a:pPr marL="357188" indent="-357188">
              <a:lnSpc>
                <a:spcPct val="150000"/>
              </a:lnSpc>
              <a:buFont typeface="Wingdings" panose="05000000000000000000" pitchFamily="2" charset="2"/>
              <a:buChar char="n"/>
            </a:pPr>
            <a:r>
              <a:rPr lang="en-US" altLang="zh-TW" sz="2000" b="0" kern="0" dirty="0">
                <a:latin typeface="Tahoma" panose="020B0604030504040204" pitchFamily="34" charset="0"/>
                <a:ea typeface="Tahoma" panose="020B0604030504040204" pitchFamily="34" charset="0"/>
                <a:cs typeface="Tahoma" panose="020B0604030504040204" pitchFamily="34" charset="0"/>
              </a:rPr>
              <a:t>List on GTSM</a:t>
            </a:r>
            <a:r>
              <a:rPr lang="zh-TW" altLang="en-US" sz="2000" b="0" kern="0" dirty="0">
                <a:latin typeface="Tahoma" panose="020B0604030504040204" pitchFamily="34" charset="0"/>
                <a:ea typeface="標楷體" panose="03000509000000000000" pitchFamily="65" charset="-120"/>
                <a:cs typeface="Tahoma" panose="020B0604030504040204" pitchFamily="34" charset="0"/>
              </a:rPr>
              <a:t>： </a:t>
            </a:r>
            <a:r>
              <a:rPr lang="en-US" altLang="zh-TW" sz="2000" b="0" kern="0" dirty="0">
                <a:latin typeface="Tahoma" panose="020B0604030504040204" pitchFamily="34" charset="0"/>
                <a:ea typeface="Tahoma" panose="020B0604030504040204" pitchFamily="34" charset="0"/>
                <a:cs typeface="Tahoma" panose="020B0604030504040204" pitchFamily="34" charset="0"/>
              </a:rPr>
              <a:t>2002</a:t>
            </a:r>
            <a:endParaRPr lang="en-US" altLang="zh-TW" sz="2000" dirty="0">
              <a:latin typeface="Tahoma" panose="020B0604030504040204" pitchFamily="34" charset="0"/>
              <a:ea typeface="Tahoma" panose="020B0604030504040204" pitchFamily="34" charset="0"/>
              <a:cs typeface="Tahoma" panose="020B0604030504040204" pitchFamily="34" charset="0"/>
            </a:endParaRP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Chairman </a:t>
            </a:r>
            <a:r>
              <a:rPr lang="zh-TW" altLang="en-US" sz="2000" dirty="0">
                <a:latin typeface="Tahoma" panose="020B0604030504040204" pitchFamily="34" charset="0"/>
                <a:ea typeface="標楷體" panose="03000509000000000000" pitchFamily="65" charset="-120"/>
                <a:cs typeface="Tahoma" panose="020B0604030504040204" pitchFamily="34" charset="0"/>
              </a:rPr>
              <a:t>：</a:t>
            </a:r>
            <a:r>
              <a:rPr lang="en-US" altLang="zh-TW" sz="2000" dirty="0"/>
              <a:t>Tai-</a:t>
            </a:r>
            <a:r>
              <a:rPr lang="en-US" altLang="zh-TW" sz="2000" dirty="0" err="1"/>
              <a:t>Kuang</a:t>
            </a:r>
            <a:r>
              <a:rPr lang="en-US" altLang="zh-TW" sz="2000" dirty="0"/>
              <a:t> Wang</a:t>
            </a:r>
            <a:endParaRPr lang="en-US" altLang="zh-TW" sz="2000" dirty="0">
              <a:latin typeface="Tahoma" panose="020B0604030504040204" pitchFamily="34" charset="0"/>
              <a:ea typeface="Tahoma" panose="020B0604030504040204" pitchFamily="34" charset="0"/>
              <a:cs typeface="Tahoma" panose="020B0604030504040204" pitchFamily="34" charset="0"/>
            </a:endParaRPr>
          </a:p>
          <a:p>
            <a:pPr marL="357188" indent="-357188">
              <a:lnSpc>
                <a:spcPct val="150000"/>
              </a:lnSpc>
              <a:buFont typeface="Wingdings" panose="05000000000000000000" pitchFamily="2" charset="2"/>
              <a:buChar char="n"/>
            </a:pPr>
            <a:r>
              <a:rPr lang="en-US" altLang="zh-TW" sz="20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General Manager</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t>Tai-</a:t>
            </a:r>
            <a:r>
              <a:rPr lang="en-US" altLang="zh-TW" sz="2000" dirty="0" err="1"/>
              <a:t>Kuang</a:t>
            </a:r>
            <a:r>
              <a:rPr lang="en-US" altLang="zh-TW" sz="2000" dirty="0"/>
              <a:t> Wang</a:t>
            </a:r>
            <a:endParaRPr lang="en-US" altLang="zh-TW" sz="2000" dirty="0">
              <a:latin typeface="Tahoma" panose="020B0604030504040204" pitchFamily="34" charset="0"/>
              <a:ea typeface="Tahoma" panose="020B0604030504040204" pitchFamily="34" charset="0"/>
              <a:cs typeface="Tahoma" panose="020B0604030504040204" pitchFamily="34" charset="0"/>
            </a:endParaRP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Capital</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latin typeface="Tahoma" panose="020B0604030504040204" pitchFamily="34" charset="0"/>
                <a:ea typeface="標楷體" pitchFamily="65" charset="-120"/>
                <a:cs typeface="Tahoma" panose="020B0604030504040204" pitchFamily="34" charset="0"/>
              </a:rPr>
              <a:t>NT$</a:t>
            </a:r>
            <a:r>
              <a:rPr lang="en-US" altLang="zh-TW" sz="2000" dirty="0">
                <a:latin typeface="Tahoma" panose="020B0604030504040204" pitchFamily="34" charset="0"/>
                <a:ea typeface="Tahoma" panose="020B0604030504040204" pitchFamily="34" charset="0"/>
                <a:cs typeface="Tahoma" panose="020B0604030504040204" pitchFamily="34" charset="0"/>
              </a:rPr>
              <a:t>1.825</a:t>
            </a:r>
            <a:r>
              <a:rPr lang="en-US" altLang="zh-TW" sz="2000" dirty="0"/>
              <a:t> billion</a:t>
            </a:r>
            <a:endParaRPr lang="en-US" altLang="zh-TW" sz="2000" dirty="0">
              <a:latin typeface="Tahoma" panose="020B0604030504040204" pitchFamily="34" charset="0"/>
              <a:ea typeface="Tahoma" panose="020B0604030504040204" pitchFamily="34" charset="0"/>
              <a:cs typeface="Tahoma" panose="020B0604030504040204" pitchFamily="34" charset="0"/>
            </a:endParaRP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Employees</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2,635(2022</a:t>
            </a:r>
            <a:r>
              <a:rPr lang="en-US" altLang="zh-TW" sz="2000" dirty="0">
                <a:latin typeface="Tahoma" panose="020B0604030504040204" pitchFamily="34" charset="0"/>
                <a:ea typeface="標楷體" pitchFamily="65" charset="-120"/>
                <a:cs typeface="Tahoma" panose="020B0604030504040204" pitchFamily="34" charset="0"/>
              </a:rPr>
              <a:t>/0</a:t>
            </a:r>
            <a:r>
              <a:rPr lang="en-US" altLang="zh-TW" sz="2000" dirty="0">
                <a:latin typeface="Tahoma" panose="020B0604030504040204" pitchFamily="34" charset="0"/>
                <a:ea typeface="Tahoma" panose="020B0604030504040204" pitchFamily="34" charset="0"/>
                <a:cs typeface="Tahoma" panose="020B0604030504040204" pitchFamily="34" charset="0"/>
              </a:rPr>
              <a:t>3/31)</a:t>
            </a:r>
          </a:p>
        </p:txBody>
      </p:sp>
      <p:pic>
        <p:nvPicPr>
          <p:cNvPr id="2" name="圖片 1">
            <a:extLst>
              <a:ext uri="{FF2B5EF4-FFF2-40B4-BE49-F238E27FC236}">
                <a16:creationId xmlns:a16="http://schemas.microsoft.com/office/drawing/2014/main" id="{945F7456-F837-5EF0-E4B2-A5928408C704}"/>
              </a:ext>
            </a:extLst>
          </p:cNvPr>
          <p:cNvPicPr>
            <a:picLocks noChangeAspect="1"/>
          </p:cNvPicPr>
          <p:nvPr/>
        </p:nvPicPr>
        <p:blipFill>
          <a:blip r:embed="rId5"/>
          <a:stretch>
            <a:fillRect/>
          </a:stretch>
        </p:blipFill>
        <p:spPr>
          <a:xfrm>
            <a:off x="9128130" y="4481598"/>
            <a:ext cx="2200847" cy="1432684"/>
          </a:xfrm>
          <a:prstGeom prst="rect">
            <a:avLst/>
          </a:prstGeom>
        </p:spPr>
      </p:pic>
      <p:pic>
        <p:nvPicPr>
          <p:cNvPr id="3" name="圖片 2">
            <a:extLst>
              <a:ext uri="{FF2B5EF4-FFF2-40B4-BE49-F238E27FC236}">
                <a16:creationId xmlns:a16="http://schemas.microsoft.com/office/drawing/2014/main" id="{063FBCD9-0D21-B8E3-C05A-8A95168766F6}"/>
              </a:ext>
            </a:extLst>
          </p:cNvPr>
          <p:cNvPicPr>
            <a:picLocks noChangeAspect="1"/>
          </p:cNvPicPr>
          <p:nvPr/>
        </p:nvPicPr>
        <p:blipFill>
          <a:blip r:embed="rId6"/>
          <a:stretch>
            <a:fillRect/>
          </a:stretch>
        </p:blipFill>
        <p:spPr>
          <a:xfrm>
            <a:off x="8064948" y="3681349"/>
            <a:ext cx="1792379" cy="1048603"/>
          </a:xfrm>
          <a:prstGeom prst="rect">
            <a:avLst/>
          </a:prstGeom>
        </p:spPr>
      </p:pic>
      <p:pic>
        <p:nvPicPr>
          <p:cNvPr id="7" name="圖片 6">
            <a:extLst>
              <a:ext uri="{FF2B5EF4-FFF2-40B4-BE49-F238E27FC236}">
                <a16:creationId xmlns:a16="http://schemas.microsoft.com/office/drawing/2014/main" id="{B61E416F-EFBA-47AE-0872-90B9145580C9}"/>
              </a:ext>
            </a:extLst>
          </p:cNvPr>
          <p:cNvPicPr>
            <a:picLocks noChangeAspect="1"/>
          </p:cNvPicPr>
          <p:nvPr/>
        </p:nvPicPr>
        <p:blipFill>
          <a:blip r:embed="rId7"/>
          <a:stretch>
            <a:fillRect/>
          </a:stretch>
        </p:blipFill>
        <p:spPr>
          <a:xfrm>
            <a:off x="9920679" y="2340113"/>
            <a:ext cx="1408298" cy="1341236"/>
          </a:xfrm>
          <a:prstGeom prst="rect">
            <a:avLst/>
          </a:prstGeom>
        </p:spPr>
      </p:pic>
      <p:pic>
        <p:nvPicPr>
          <p:cNvPr id="8" name="圖片 7">
            <a:extLst>
              <a:ext uri="{FF2B5EF4-FFF2-40B4-BE49-F238E27FC236}">
                <a16:creationId xmlns:a16="http://schemas.microsoft.com/office/drawing/2014/main" id="{EBEB2539-23D0-51EE-659B-932891337FBD}"/>
              </a:ext>
            </a:extLst>
          </p:cNvPr>
          <p:cNvPicPr>
            <a:picLocks noChangeAspect="1"/>
          </p:cNvPicPr>
          <p:nvPr/>
        </p:nvPicPr>
        <p:blipFill>
          <a:blip r:embed="rId8"/>
          <a:stretch>
            <a:fillRect/>
          </a:stretch>
        </p:blipFill>
        <p:spPr>
          <a:xfrm>
            <a:off x="7990447" y="1493954"/>
            <a:ext cx="1377815" cy="1402202"/>
          </a:xfrm>
          <a:prstGeom prst="rect">
            <a:avLst/>
          </a:prstGeom>
        </p:spPr>
      </p:pic>
    </p:spTree>
    <p:extLst>
      <p:ext uri="{BB962C8B-B14F-4D97-AF65-F5344CB8AC3E}">
        <p14:creationId xmlns:p14="http://schemas.microsoft.com/office/powerpoint/2010/main" val="265376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DC5B2D0-D91C-8585-7B55-595A151BF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a:extLst>
              <a:ext uri="{FF2B5EF4-FFF2-40B4-BE49-F238E27FC236}">
                <a16:creationId xmlns:a16="http://schemas.microsoft.com/office/drawing/2014/main" id="{209ED45E-550F-0B3B-9088-6024F74779C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8" name="圖片 7">
            <a:extLst>
              <a:ext uri="{FF2B5EF4-FFF2-40B4-BE49-F238E27FC236}">
                <a16:creationId xmlns:a16="http://schemas.microsoft.com/office/drawing/2014/main" id="{F3E2B8C3-9110-1F3E-9A26-5BFF631BDA34}"/>
              </a:ext>
            </a:extLst>
          </p:cNvPr>
          <p:cNvPicPr>
            <a:picLocks noChangeAspect="1"/>
          </p:cNvPicPr>
          <p:nvPr/>
        </p:nvPicPr>
        <p:blipFill>
          <a:blip r:embed="rId5"/>
          <a:stretch>
            <a:fillRect/>
          </a:stretch>
        </p:blipFill>
        <p:spPr>
          <a:xfrm>
            <a:off x="183001" y="1440279"/>
            <a:ext cx="11825998" cy="4238625"/>
          </a:xfrm>
          <a:prstGeom prst="rect">
            <a:avLst/>
          </a:prstGeom>
        </p:spPr>
      </p:pic>
    </p:spTree>
    <p:extLst>
      <p:ext uri="{BB962C8B-B14F-4D97-AF65-F5344CB8AC3E}">
        <p14:creationId xmlns:p14="http://schemas.microsoft.com/office/powerpoint/2010/main" val="155094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5" name="文字版面配置區 4">
            <a:extLst>
              <a:ext uri="{FF2B5EF4-FFF2-40B4-BE49-F238E27FC236}">
                <a16:creationId xmlns:a16="http://schemas.microsoft.com/office/drawing/2014/main" id="{62A91FCC-50A5-6C94-027B-D8BAC2B87372}"/>
              </a:ext>
            </a:extLst>
          </p:cNvPr>
          <p:cNvSpPr>
            <a:spLocks noGrp="1"/>
          </p:cNvSpPr>
          <p:nvPr>
            <p:ph type="body" idx="1"/>
          </p:nvPr>
        </p:nvSpPr>
        <p:spPr>
          <a:xfrm>
            <a:off x="4341707" y="4778501"/>
            <a:ext cx="3723463" cy="404916"/>
          </a:xfrm>
        </p:spPr>
        <p:txBody>
          <a:bodyPr/>
          <a:lstStyle/>
          <a:p>
            <a:r>
              <a:rPr lang="en-US" altLang="zh-TW" sz="1600"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1600"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1600"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1600"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Technology Co., Ltd.</a:t>
            </a:r>
            <a:endParaRPr lang="zh-TW" altLang="en-US" sz="1800" dirty="0">
              <a:latin typeface="標楷體" panose="03000509000000000000" pitchFamily="65" charset="-120"/>
              <a:ea typeface="標楷體" panose="03000509000000000000" pitchFamily="65" charset="-120"/>
            </a:endParaRPr>
          </a:p>
        </p:txBody>
      </p:sp>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9" name="文字版面配置區 8">
            <a:extLst>
              <a:ext uri="{FF2B5EF4-FFF2-40B4-BE49-F238E27FC236}">
                <a16:creationId xmlns:a16="http://schemas.microsoft.com/office/drawing/2014/main" id="{659458C5-14B1-3FEA-8923-03DF21FE5C03}"/>
              </a:ext>
            </a:extLst>
          </p:cNvPr>
          <p:cNvSpPr txBox="1">
            <a:spLocks/>
          </p:cNvSpPr>
          <p:nvPr/>
        </p:nvSpPr>
        <p:spPr bwMode="auto">
          <a:xfrm>
            <a:off x="784954" y="1506629"/>
            <a:ext cx="10363200" cy="4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r>
              <a:rPr lang="en-US" altLang="zh-TW" sz="40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Factory Overview</a:t>
            </a:r>
            <a:endParaRPr lang="zh-TW" altLang="en-US" sz="40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pic>
        <p:nvPicPr>
          <p:cNvPr id="11" name="圖片 10">
            <a:extLst>
              <a:ext uri="{FF2B5EF4-FFF2-40B4-BE49-F238E27FC236}">
                <a16:creationId xmlns:a16="http://schemas.microsoft.com/office/drawing/2014/main" id="{9C525212-9F07-1F04-E8CE-7B9523AE5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 y="5251203"/>
            <a:ext cx="2754033" cy="1329798"/>
          </a:xfrm>
          <a:prstGeom prst="rect">
            <a:avLst/>
          </a:prstGeom>
        </p:spPr>
      </p:pic>
      <p:sp>
        <p:nvSpPr>
          <p:cNvPr id="13" name="文字方塊 12">
            <a:extLst>
              <a:ext uri="{FF2B5EF4-FFF2-40B4-BE49-F238E27FC236}">
                <a16:creationId xmlns:a16="http://schemas.microsoft.com/office/drawing/2014/main" id="{2230FD5D-5704-EAC0-68E8-38F8B511F354}"/>
              </a:ext>
            </a:extLst>
          </p:cNvPr>
          <p:cNvSpPr txBox="1"/>
          <p:nvPr/>
        </p:nvSpPr>
        <p:spPr>
          <a:xfrm>
            <a:off x="613612" y="4881871"/>
            <a:ext cx="3513220" cy="307777"/>
          </a:xfrm>
          <a:prstGeom prst="rect">
            <a:avLst/>
          </a:prstGeom>
          <a:noFill/>
        </p:spPr>
        <p:txBody>
          <a:bodyPr wrap="square">
            <a:spAutoFit/>
          </a:bodyPr>
          <a:lstStyle/>
          <a:p>
            <a:r>
              <a:rPr lang="en-US" altLang="zh-TW" sz="1400" dirty="0">
                <a:solidFill>
                  <a:schemeClr val="bg2">
                    <a:lumMod val="75000"/>
                  </a:schemeClr>
                </a:solidFill>
              </a:rPr>
              <a:t>Zhongshan </a:t>
            </a:r>
            <a:r>
              <a:rPr lang="en-US" altLang="zh-TW" sz="1400" dirty="0" err="1">
                <a:solidFill>
                  <a:schemeClr val="bg2">
                    <a:lumMod val="75000"/>
                  </a:schemeClr>
                </a:solidFill>
              </a:rPr>
              <a:t>Weiqiang</a:t>
            </a:r>
            <a:r>
              <a:rPr lang="en-US" altLang="zh-TW" sz="1400" dirty="0">
                <a:solidFill>
                  <a:schemeClr val="bg2">
                    <a:lumMod val="75000"/>
                  </a:schemeClr>
                </a:solidFill>
              </a:rPr>
              <a:t> Technology Co., Ltd.</a:t>
            </a:r>
            <a:endParaRPr lang="zh-TW" altLang="en-US" sz="1400" dirty="0">
              <a:solidFill>
                <a:schemeClr val="bg2">
                  <a:lumMod val="75000"/>
                </a:schemeClr>
              </a:solidFill>
            </a:endParaRPr>
          </a:p>
        </p:txBody>
      </p:sp>
      <p:sp>
        <p:nvSpPr>
          <p:cNvPr id="14" name="文字版面配置區 8">
            <a:extLst>
              <a:ext uri="{FF2B5EF4-FFF2-40B4-BE49-F238E27FC236}">
                <a16:creationId xmlns:a16="http://schemas.microsoft.com/office/drawing/2014/main" id="{76F04343-A842-25AF-782D-0541CE78D654}"/>
              </a:ext>
            </a:extLst>
          </p:cNvPr>
          <p:cNvSpPr txBox="1">
            <a:spLocks/>
          </p:cNvSpPr>
          <p:nvPr/>
        </p:nvSpPr>
        <p:spPr bwMode="auto">
          <a:xfrm>
            <a:off x="1868970" y="2133611"/>
            <a:ext cx="1011323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rPr>
              <a:t>Zhongshan </a:t>
            </a:r>
            <a:r>
              <a:rPr lang="en-US" altLang="zh-TW" dirty="0" err="1">
                <a:solidFill>
                  <a:schemeClr val="bg2">
                    <a:lumMod val="75000"/>
                  </a:schemeClr>
                </a:solidFill>
              </a:rPr>
              <a:t>Weiqiang</a:t>
            </a:r>
            <a:r>
              <a:rPr lang="en-US" altLang="zh-TW" dirty="0">
                <a:solidFill>
                  <a:schemeClr val="bg2">
                    <a:lumMod val="75000"/>
                  </a:schemeClr>
                </a:solidFill>
              </a:rPr>
              <a:t> Technology Co., Ltd.</a:t>
            </a:r>
            <a:r>
              <a:rPr lang="zh-TW" altLang="en-US"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Z</a:t>
            </a:r>
            <a:r>
              <a:rPr lang="en-US" altLang="zh-TW" dirty="0">
                <a:solidFill>
                  <a:schemeClr val="bg2">
                    <a:lumMod val="75000"/>
                  </a:schemeClr>
                </a:solidFill>
              </a:rPr>
              <a:t>hongshan City, </a:t>
            </a:r>
            <a:r>
              <a:rPr lang="en-US" altLang="zh-TW"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Guangdong.</a:t>
            </a:r>
            <a:endParaRPr lang="zh-TW" altLang="en-US" dirty="0">
              <a:solidFill>
                <a:schemeClr val="bg2">
                  <a:lumMod val="75000"/>
                </a:schemeClr>
              </a:solidFill>
            </a:endParaRPr>
          </a:p>
        </p:txBody>
      </p:sp>
      <p:pic>
        <p:nvPicPr>
          <p:cNvPr id="16" name="圖片 15">
            <a:extLst>
              <a:ext uri="{FF2B5EF4-FFF2-40B4-BE49-F238E27FC236}">
                <a16:creationId xmlns:a16="http://schemas.microsoft.com/office/drawing/2014/main" id="{0D3FD466-908B-A4FE-C119-32904D4371C8}"/>
              </a:ext>
            </a:extLst>
          </p:cNvPr>
          <p:cNvPicPr>
            <a:picLocks noChangeAspect="1"/>
          </p:cNvPicPr>
          <p:nvPr/>
        </p:nvPicPr>
        <p:blipFill rotWithShape="1">
          <a:blip r:embed="rId6">
            <a:extLst>
              <a:ext uri="{28A0092B-C50C-407E-A947-70E740481C1C}">
                <a14:useLocalDpi xmlns:a14="http://schemas.microsoft.com/office/drawing/2010/main" val="0"/>
              </a:ext>
            </a:extLst>
          </a:blip>
          <a:srcRect b="8736"/>
          <a:stretch/>
        </p:blipFill>
        <p:spPr>
          <a:xfrm>
            <a:off x="4714454" y="5242549"/>
            <a:ext cx="2591790" cy="1329798"/>
          </a:xfrm>
          <a:prstGeom prst="rect">
            <a:avLst/>
          </a:prstGeom>
        </p:spPr>
      </p:pic>
      <p:pic>
        <p:nvPicPr>
          <p:cNvPr id="3" name="圖片 2">
            <a:extLst>
              <a:ext uri="{FF2B5EF4-FFF2-40B4-BE49-F238E27FC236}">
                <a16:creationId xmlns:a16="http://schemas.microsoft.com/office/drawing/2014/main" id="{E8DA610B-DA84-5174-A418-6DE3C367E62E}"/>
              </a:ext>
            </a:extLst>
          </p:cNvPr>
          <p:cNvPicPr>
            <a:picLocks noChangeAspect="1"/>
          </p:cNvPicPr>
          <p:nvPr/>
        </p:nvPicPr>
        <p:blipFill rotWithShape="1">
          <a:blip r:embed="rId7">
            <a:extLst>
              <a:ext uri="{28A0092B-C50C-407E-A947-70E740481C1C}">
                <a14:useLocalDpi xmlns:a14="http://schemas.microsoft.com/office/drawing/2010/main" val="0"/>
              </a:ext>
            </a:extLst>
          </a:blip>
          <a:srcRect t="596" b="22393"/>
          <a:stretch/>
        </p:blipFill>
        <p:spPr>
          <a:xfrm>
            <a:off x="8523570" y="5220676"/>
            <a:ext cx="2911374" cy="1373543"/>
          </a:xfrm>
          <a:prstGeom prst="rect">
            <a:avLst/>
          </a:prstGeom>
        </p:spPr>
      </p:pic>
      <p:sp>
        <p:nvSpPr>
          <p:cNvPr id="12" name="文字版面配置區 4">
            <a:extLst>
              <a:ext uri="{FF2B5EF4-FFF2-40B4-BE49-F238E27FC236}">
                <a16:creationId xmlns:a16="http://schemas.microsoft.com/office/drawing/2014/main" id="{25DB2AE5-2890-5D88-DA22-F1A2FA0F3A78}"/>
              </a:ext>
            </a:extLst>
          </p:cNvPr>
          <p:cNvSpPr txBox="1">
            <a:spLocks/>
          </p:cNvSpPr>
          <p:nvPr/>
        </p:nvSpPr>
        <p:spPr bwMode="auto">
          <a:xfrm>
            <a:off x="7944538" y="4857830"/>
            <a:ext cx="4159231" cy="3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r>
              <a:rPr lang="en-US" altLang="zh-TW" sz="1600"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sz="1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TW" sz="1600"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sz="1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Technology Co., Ltd.</a:t>
            </a:r>
            <a:endParaRPr lang="zh-TW" altLang="en-US" sz="1800" kern="0" dirty="0">
              <a:latin typeface="標楷體" panose="03000509000000000000" pitchFamily="65" charset="-120"/>
              <a:ea typeface="標楷體" panose="03000509000000000000" pitchFamily="65" charset="-120"/>
            </a:endParaRPr>
          </a:p>
        </p:txBody>
      </p:sp>
      <p:sp>
        <p:nvSpPr>
          <p:cNvPr id="15" name="文字版面配置區 8">
            <a:extLst>
              <a:ext uri="{FF2B5EF4-FFF2-40B4-BE49-F238E27FC236}">
                <a16:creationId xmlns:a16="http://schemas.microsoft.com/office/drawing/2014/main" id="{5989206A-3514-7A72-4D9F-AB757149D4B0}"/>
              </a:ext>
            </a:extLst>
          </p:cNvPr>
          <p:cNvSpPr txBox="1">
            <a:spLocks/>
          </p:cNvSpPr>
          <p:nvPr/>
        </p:nvSpPr>
        <p:spPr bwMode="auto">
          <a:xfrm>
            <a:off x="1868969" y="3058446"/>
            <a:ext cx="10113233" cy="33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Pingdingshan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City,</a:t>
            </a:r>
            <a:r>
              <a:rPr lang="en-US" altLang="zh-TW" kern="100" dirty="0" err="1">
                <a:solidFill>
                  <a:schemeClr val="bg2">
                    <a:lumMod val="75000"/>
                  </a:schemeClr>
                </a:solidFill>
                <a:effectLst/>
                <a:latin typeface="Tahoma" panose="020B0604030504040204" pitchFamily="34" charset="0"/>
                <a:ea typeface="標楷體" panose="03000509000000000000" pitchFamily="65" charset="-120"/>
                <a:cs typeface="Tahoma" panose="020B0604030504040204" pitchFamily="34" charset="0"/>
              </a:rPr>
              <a:t>Henan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a:t>
            </a:r>
            <a:endParaRPr lang="zh-TW" altLang="en-US" dirty="0">
              <a:solidFill>
                <a:schemeClr val="bg2">
                  <a:lumMod val="75000"/>
                </a:schemeClr>
              </a:solidFill>
              <a:latin typeface="Tahoma" panose="020B0604030504040204" pitchFamily="34" charset="0"/>
              <a:cs typeface="Tahoma" panose="020B0604030504040204" pitchFamily="34" charset="0"/>
            </a:endParaRPr>
          </a:p>
        </p:txBody>
      </p:sp>
      <p:sp>
        <p:nvSpPr>
          <p:cNvPr id="17" name="文字版面配置區 8">
            <a:extLst>
              <a:ext uri="{FF2B5EF4-FFF2-40B4-BE49-F238E27FC236}">
                <a16:creationId xmlns:a16="http://schemas.microsoft.com/office/drawing/2014/main" id="{F73B5324-5087-55BD-DDB7-D2E8BE808617}"/>
              </a:ext>
            </a:extLst>
          </p:cNvPr>
          <p:cNvSpPr txBox="1">
            <a:spLocks/>
          </p:cNvSpPr>
          <p:nvPr/>
        </p:nvSpPr>
        <p:spPr bwMode="auto">
          <a:xfrm>
            <a:off x="1868969" y="3579318"/>
            <a:ext cx="1027176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TW"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Pingdingshan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City,</a:t>
            </a:r>
            <a:r>
              <a:rPr lang="en-US" altLang="zh-TW" kern="100" dirty="0" err="1">
                <a:solidFill>
                  <a:schemeClr val="bg2">
                    <a:lumMod val="75000"/>
                  </a:schemeClr>
                </a:solidFill>
                <a:effectLst/>
                <a:latin typeface="Tahoma" panose="020B0604030504040204" pitchFamily="34" charset="0"/>
                <a:ea typeface="標楷體" panose="03000509000000000000" pitchFamily="65" charset="-120"/>
                <a:cs typeface="Tahoma" panose="020B0604030504040204" pitchFamily="34" charset="0"/>
              </a:rPr>
              <a:t>Henan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a:t>
            </a:r>
            <a:endParaRPr lang="zh-TW" altLang="en-US" dirty="0">
              <a:solidFill>
                <a:schemeClr val="bg2">
                  <a:lumMod val="75000"/>
                </a:schemeClr>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07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8" name="Rectangle 4">
            <a:extLst>
              <a:ext uri="{FF2B5EF4-FFF2-40B4-BE49-F238E27FC236}">
                <a16:creationId xmlns:a16="http://schemas.microsoft.com/office/drawing/2014/main" id="{88926BDF-1AE2-715B-677F-489316565E96}"/>
              </a:ext>
            </a:extLst>
          </p:cNvPr>
          <p:cNvSpPr>
            <a:spLocks noChangeArrowheads="1"/>
          </p:cNvSpPr>
          <p:nvPr/>
        </p:nvSpPr>
        <p:spPr bwMode="auto">
          <a:xfrm>
            <a:off x="2952005" y="3000481"/>
            <a:ext cx="7178583" cy="1938992"/>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二、</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Overview</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a:p>
            <a:pPr marL="0" marR="0" lvl="0" indent="0" algn="ctr" defTabSz="914400" rtl="0" eaLnBrk="1" fontAlgn="ctr" latinLnBrk="0" hangingPunct="1">
              <a:lnSpc>
                <a:spcPct val="100000"/>
              </a:lnSpc>
              <a:spcBef>
                <a:spcPct val="50000"/>
              </a:spcBef>
              <a:spcAft>
                <a:spcPct val="0"/>
              </a:spcAft>
              <a:buClrTx/>
              <a:buSzTx/>
              <a:buFontTx/>
              <a:buNone/>
              <a:tabLst/>
              <a:defRPr/>
            </a:pPr>
            <a:endParaRPr kumimoji="1" lang="zh-TW" altLang="en-US" sz="480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標楷體" panose="03000509000000000000" pitchFamily="65" charset="-120"/>
              <a:cs typeface="+mn-cs"/>
            </a:endParaRPr>
          </a:p>
        </p:txBody>
      </p:sp>
      <p:sp>
        <p:nvSpPr>
          <p:cNvPr id="2" name="Rectangle 1">
            <a:extLst>
              <a:ext uri="{FF2B5EF4-FFF2-40B4-BE49-F238E27FC236}">
                <a16:creationId xmlns:a16="http://schemas.microsoft.com/office/drawing/2014/main" id="{7C5A7AE8-4EBC-0A97-61A5-55C881245475}"/>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a:ln>
                  <a:noFill/>
                </a:ln>
                <a:solidFill>
                  <a:srgbClr val="202124"/>
                </a:solidFill>
                <a:effectLst/>
                <a:latin typeface="Arial Unicode MS"/>
                <a:ea typeface="inherit"/>
              </a:rPr>
              <a:t>industry</a:t>
            </a:r>
            <a:r>
              <a:rPr kumimoji="0" lang="zh-TW" altLang="zh-TW" sz="800" b="0" i="0" u="none" strike="noStrike" cap="none" normalizeH="0" baseline="0">
                <a:ln>
                  <a:noFill/>
                </a:ln>
                <a:solidFill>
                  <a:schemeClr val="tx1"/>
                </a:solidFill>
                <a:effectLst/>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130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8" name="文字版面配置區 8">
            <a:extLst>
              <a:ext uri="{FF2B5EF4-FFF2-40B4-BE49-F238E27FC236}">
                <a16:creationId xmlns:a16="http://schemas.microsoft.com/office/drawing/2014/main" id="{D55FAE6D-4F4B-E486-3711-4D3F6B3F4F7A}"/>
              </a:ext>
            </a:extLst>
          </p:cNvPr>
          <p:cNvSpPr txBox="1">
            <a:spLocks/>
          </p:cNvSpPr>
          <p:nvPr/>
        </p:nvSpPr>
        <p:spPr bwMode="auto">
          <a:xfrm>
            <a:off x="2659915" y="1465883"/>
            <a:ext cx="589898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285750" indent="-285750">
              <a:buFont typeface="Wingdings" panose="05000000000000000000" pitchFamily="2" charset="2"/>
              <a:buChar char="n"/>
            </a:pP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Applications of 5G technology </a:t>
            </a:r>
            <a:endParaRPr lang="zh-TW" altLang="zh-TW" kern="100" dirty="0">
              <a:solidFill>
                <a:schemeClr val="bg2">
                  <a:lumMod val="75000"/>
                </a:schemeClr>
              </a:solidFill>
              <a:effectLst/>
              <a:latin typeface="Tahoma" panose="020B0604030504040204" pitchFamily="34" charset="0"/>
              <a:ea typeface="新細明體" panose="02020500000000000000" pitchFamily="18" charset="-120"/>
              <a:cs typeface="Tahoma" panose="020B0604030504040204" pitchFamily="34" charset="0"/>
            </a:endParaRPr>
          </a:p>
        </p:txBody>
      </p:sp>
      <p:sp>
        <p:nvSpPr>
          <p:cNvPr id="9" name="文字版面配置區 8">
            <a:extLst>
              <a:ext uri="{FF2B5EF4-FFF2-40B4-BE49-F238E27FC236}">
                <a16:creationId xmlns:a16="http://schemas.microsoft.com/office/drawing/2014/main" id="{3B799801-C055-CBAB-4E05-6BAF51EE232A}"/>
              </a:ext>
            </a:extLst>
          </p:cNvPr>
          <p:cNvSpPr txBox="1">
            <a:spLocks/>
          </p:cNvSpPr>
          <p:nvPr/>
        </p:nvSpPr>
        <p:spPr bwMode="auto">
          <a:xfrm>
            <a:off x="2628991" y="2242264"/>
            <a:ext cx="9275461"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relevance of companies</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10" name="文字版面配置區 8">
            <a:extLst>
              <a:ext uri="{FF2B5EF4-FFF2-40B4-BE49-F238E27FC236}">
                <a16:creationId xmlns:a16="http://schemas.microsoft.com/office/drawing/2014/main" id="{962AB9E5-BF01-1750-DEF1-34714B47A86C}"/>
              </a:ext>
            </a:extLst>
          </p:cNvPr>
          <p:cNvSpPr txBox="1">
            <a:spLocks/>
          </p:cNvSpPr>
          <p:nvPr/>
        </p:nvSpPr>
        <p:spPr bwMode="auto">
          <a:xfrm>
            <a:off x="2628992" y="4865631"/>
            <a:ext cx="589898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Trends of Product Development</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pic>
        <p:nvPicPr>
          <p:cNvPr id="5" name="圖片 4">
            <a:extLst>
              <a:ext uri="{FF2B5EF4-FFF2-40B4-BE49-F238E27FC236}">
                <a16:creationId xmlns:a16="http://schemas.microsoft.com/office/drawing/2014/main" id="{5E578D1E-0571-9336-ACF2-4E5BEEC9673E}"/>
              </a:ext>
            </a:extLst>
          </p:cNvPr>
          <p:cNvPicPr>
            <a:picLocks noChangeAspect="1"/>
          </p:cNvPicPr>
          <p:nvPr/>
        </p:nvPicPr>
        <p:blipFill>
          <a:blip r:embed="rId5"/>
          <a:stretch>
            <a:fillRect/>
          </a:stretch>
        </p:blipFill>
        <p:spPr>
          <a:xfrm>
            <a:off x="287547" y="1321173"/>
            <a:ext cx="2010849" cy="2993629"/>
          </a:xfrm>
          <a:prstGeom prst="rect">
            <a:avLst/>
          </a:prstGeom>
        </p:spPr>
      </p:pic>
      <p:pic>
        <p:nvPicPr>
          <p:cNvPr id="11" name="圖片 10">
            <a:extLst>
              <a:ext uri="{FF2B5EF4-FFF2-40B4-BE49-F238E27FC236}">
                <a16:creationId xmlns:a16="http://schemas.microsoft.com/office/drawing/2014/main" id="{FE8E0943-C173-F931-41FE-9A7B5EA0E19F}"/>
              </a:ext>
            </a:extLst>
          </p:cNvPr>
          <p:cNvPicPr>
            <a:picLocks noChangeAspect="1"/>
          </p:cNvPicPr>
          <p:nvPr/>
        </p:nvPicPr>
        <p:blipFill>
          <a:blip r:embed="rId6"/>
          <a:stretch>
            <a:fillRect/>
          </a:stretch>
        </p:blipFill>
        <p:spPr>
          <a:xfrm>
            <a:off x="8527976" y="4907650"/>
            <a:ext cx="3002292" cy="1811849"/>
          </a:xfrm>
          <a:prstGeom prst="rect">
            <a:avLst/>
          </a:prstGeom>
        </p:spPr>
      </p:pic>
      <p:pic>
        <p:nvPicPr>
          <p:cNvPr id="12" name="圖片 11">
            <a:extLst>
              <a:ext uri="{FF2B5EF4-FFF2-40B4-BE49-F238E27FC236}">
                <a16:creationId xmlns:a16="http://schemas.microsoft.com/office/drawing/2014/main" id="{F5E949C1-7FFD-03F7-11A4-880704B836C6}"/>
              </a:ext>
            </a:extLst>
          </p:cNvPr>
          <p:cNvPicPr>
            <a:picLocks noChangeAspect="1"/>
          </p:cNvPicPr>
          <p:nvPr/>
        </p:nvPicPr>
        <p:blipFill>
          <a:blip r:embed="rId7"/>
          <a:stretch>
            <a:fillRect/>
          </a:stretch>
        </p:blipFill>
        <p:spPr>
          <a:xfrm>
            <a:off x="3397750" y="2844541"/>
            <a:ext cx="7686261" cy="2118374"/>
          </a:xfrm>
          <a:prstGeom prst="rect">
            <a:avLst/>
          </a:prstGeom>
        </p:spPr>
      </p:pic>
    </p:spTree>
    <p:extLst>
      <p:ext uri="{BB962C8B-B14F-4D97-AF65-F5344CB8AC3E}">
        <p14:creationId xmlns:p14="http://schemas.microsoft.com/office/powerpoint/2010/main" val="1060231841"/>
      </p:ext>
    </p:extLst>
  </p:cSld>
  <p:clrMapOvr>
    <a:masterClrMapping/>
  </p:clrMapOvr>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20524</TotalTime>
  <Words>553</Words>
  <Application>Microsoft Office PowerPoint</Application>
  <PresentationFormat>寬螢幕</PresentationFormat>
  <Paragraphs>99</Paragraphs>
  <Slides>16</Slides>
  <Notes>16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16</vt:i4>
      </vt:variant>
    </vt:vector>
  </HeadingPairs>
  <TitlesOfParts>
    <vt:vector size="24" baseType="lpstr">
      <vt:lpstr>Arial Unicode MS</vt:lpstr>
      <vt:lpstr>標楷體</vt:lpstr>
      <vt:lpstr>Arial</vt:lpstr>
      <vt:lpstr>Calibri</vt:lpstr>
      <vt:lpstr>Tahoma</vt:lpstr>
      <vt:lpstr>Times New Roman</vt:lpstr>
      <vt:lpstr>Wingdings</vt:lpstr>
      <vt:lpstr>1_預設簡報設計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邱雅筑[Selina_Chiu]</dc:creator>
  <cp:lastModifiedBy>沈家傳[Jay_Shen]</cp:lastModifiedBy>
  <cp:revision>71</cp:revision>
  <dcterms:created xsi:type="dcterms:W3CDTF">2022-04-29T03:19:35Z</dcterms:created>
  <dcterms:modified xsi:type="dcterms:W3CDTF">2022-12-08T02:11:53Z</dcterms:modified>
</cp:coreProperties>
</file>