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781" r:id="rId2"/>
    <p:sldId id="783" r:id="rId3"/>
    <p:sldId id="782" r:id="rId4"/>
    <p:sldId id="788" r:id="rId5"/>
    <p:sldId id="789" r:id="rId6"/>
    <p:sldId id="798" r:id="rId7"/>
    <p:sldId id="786" r:id="rId8"/>
    <p:sldId id="790" r:id="rId9"/>
    <p:sldId id="791" r:id="rId10"/>
    <p:sldId id="793" r:id="rId11"/>
    <p:sldId id="792" r:id="rId12"/>
    <p:sldId id="784" r:id="rId13"/>
    <p:sldId id="796" r:id="rId14"/>
    <p:sldId id="795" r:id="rId15"/>
    <p:sldId id="799" r:id="rId16"/>
    <p:sldId id="794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邱雅筑[Selina_Chiu]" initials="邱雅筑[Selina_Chiu]" lastIdx="6" clrIdx="0">
    <p:extLst>
      <p:ext uri="{19B8F6BF-5375-455C-9EA6-DF929625EA0E}">
        <p15:presenceInfo xmlns:p15="http://schemas.microsoft.com/office/powerpoint/2012/main" userId="S-1-5-21-619087615-1339470349-2107962110-7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FFCCCC"/>
    <a:srgbClr val="FFCC99"/>
    <a:srgbClr val="FFCC66"/>
    <a:srgbClr val="FFCC00"/>
    <a:srgbClr val="FF9966"/>
    <a:srgbClr val="FF9900"/>
    <a:srgbClr val="FF99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65174" autoAdjust="0"/>
  </p:normalViewPr>
  <p:slideViewPr>
    <p:cSldViewPr snapToGrid="0">
      <p:cViewPr varScale="1">
        <p:scale>
          <a:sx n="41" d="100"/>
          <a:sy n="41" d="100"/>
        </p:scale>
        <p:origin x="155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2F1F2-D26B-4FD7-A3CC-B14DE7767D28}" type="datetimeFigureOut">
              <a:rPr lang="zh-TW" altLang="en-US" smtClean="0"/>
              <a:t>2024/11/26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6B09-ABE9-4462-82CE-F1BA1450B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96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240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57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81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3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091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799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573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455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6136C-DB2A-4292-882A-5BAC8BDE2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JC Yang/ITRI</a:t>
            </a:r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6692E4-BDB9-43D2-8A05-D024AA92B9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8B7B-A449-4091-92E7-111642E9FBE2}" type="datetime1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D80F6C7-BB53-46C0-883D-90403E26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E0200-0D47-47B6-9A76-AAFC29E00632}" type="slidenum">
              <a:rPr kumimoji="1" lang="zh-TW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8D6D5002-360A-4D39-B831-6481C6B24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2E3E42C4-5013-4321-AFFA-59134419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70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95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14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91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62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85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800" dirty="0"/>
          </a:p>
          <a:p>
            <a:r>
              <a:rPr lang="zh-TW" altLang="en-US" sz="2800" dirty="0"/>
              <a:t> </a:t>
            </a: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6B09-ABE9-4462-82CE-F1BA1450BFC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29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ADFA7F-88B0-4443-87EB-4C4E94CC0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AC8D5C-2707-4EAD-A89F-41BF72CBD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D607A5-F695-4A15-A039-141E5BD96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052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E97787-5B95-48BB-9436-D66712F48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0CAA1A-ABE3-4D82-8E61-0CB9E3B6A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925C12-7BBE-4D57-9201-BC86DB2EF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44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62CC8-36E0-47FA-9CC0-CD78AD077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7C169-078F-40C0-9FC1-78FCA0B2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5155A6-5B46-41D1-88A2-71CB7D93B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565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A3F172-8BE3-446E-88CF-8244A7012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438098-9B64-4B83-96E3-F32254103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F91F08-154A-424C-BDF1-046BE5C62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979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EBA46A-5E71-4CFF-9F34-1BB0E7322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FE618-F654-494B-B0DE-3AA4EAFAD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7567A-1244-4247-B07A-7D447B761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778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4D8AD-914E-4AE8-8DBB-94F5B3DDD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F04E8C-E1C7-44B2-A252-933B3336E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8BA0E7-3422-4BDD-8FB8-BCC92302F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329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D0278-2F00-4073-96C5-359E644AB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50DD6-71D3-4B03-B22C-A55EBBE06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2247B-FE6B-4DD3-8C06-2C2F3A687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99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983DE3-C48E-4B25-805E-B412C3591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E1CBB6-8941-4A49-9F37-FD689BD78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954E12-183B-43A4-BD11-8F67C1B25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4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9D560F-CDE8-4621-BAA1-6644791F4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CF44CC-25EA-4A44-821A-F07BCD0A0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D5DF08-6561-4A18-9473-620DC7395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151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148997-BCEE-43F1-A3A4-A6352D35C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5C5E76-0142-4713-8C1E-3E65D28FF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F84777-CE4C-4202-A602-B080A9AAF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85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52186-4DC7-4980-99EB-4EE028324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0C3D-2BF8-42E0-8AC1-C350686CF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29AAB-79E8-4085-A701-173C51D00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375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0AA57-FAB0-480F-8CFF-BD5AE851F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62968-6124-43F0-AA17-C73E66FEE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186B2-6848-496A-AEBE-1C50C6545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74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C04D45-15C5-49BF-A991-F889A77A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971F61E-C1C8-4C6B-86E6-C23E3CE66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44100" name="Rectangle 4">
            <a:extLst>
              <a:ext uri="{FF2B5EF4-FFF2-40B4-BE49-F238E27FC236}">
                <a16:creationId xmlns:a16="http://schemas.microsoft.com/office/drawing/2014/main" id="{7AD9C658-0544-42FD-B42C-3090645C26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4101" name="Rectangle 5">
            <a:extLst>
              <a:ext uri="{FF2B5EF4-FFF2-40B4-BE49-F238E27FC236}">
                <a16:creationId xmlns:a16="http://schemas.microsoft.com/office/drawing/2014/main" id="{95D1229A-D454-4062-AF37-B21D506E7B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4102" name="Rectangle 6">
            <a:extLst>
              <a:ext uri="{FF2B5EF4-FFF2-40B4-BE49-F238E27FC236}">
                <a16:creationId xmlns:a16="http://schemas.microsoft.com/office/drawing/2014/main" id="{1BDD48D3-3714-4751-9F28-A162E1464E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5" name="AutoShape 7">
            <a:extLst>
              <a:ext uri="{FF2B5EF4-FFF2-40B4-BE49-F238E27FC236}">
                <a16:creationId xmlns:a16="http://schemas.microsoft.com/office/drawing/2014/main" id="{DFD015E7-778A-4E13-861C-152DFE64B84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1569700" y="1"/>
            <a:ext cx="670984" cy="360363"/>
          </a:xfrm>
          <a:prstGeom prst="rtTriangl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endParaRPr lang="zh-TW" altLang="en-US" sz="2000"/>
          </a:p>
        </p:txBody>
      </p:sp>
      <p:sp>
        <p:nvSpPr>
          <p:cNvPr id="2056" name="Line 11">
            <a:extLst>
              <a:ext uri="{FF2B5EF4-FFF2-40B4-BE49-F238E27FC236}">
                <a16:creationId xmlns:a16="http://schemas.microsoft.com/office/drawing/2014/main" id="{EE4B6D4C-C8B7-4E2A-A112-E4052B635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1220788"/>
            <a:ext cx="12145433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057" name="Rectangle 12">
            <a:extLst>
              <a:ext uri="{FF2B5EF4-FFF2-40B4-BE49-F238E27FC236}">
                <a16:creationId xmlns:a16="http://schemas.microsoft.com/office/drawing/2014/main" id="{D969CB4F-081B-4526-AB30-FE49A5AC2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8901" y="6570664"/>
            <a:ext cx="673100" cy="2873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fld id="{055171CA-E203-4B69-A2B0-A792E543931B}" type="slidenum">
              <a:rPr kumimoji="1" lang="zh-TW" altLang="en-US" sz="1200" b="1">
                <a:ea typeface="新細明體" panose="02020500000000000000" pitchFamily="18" charset="-120"/>
              </a:rPr>
              <a:pPr algn="r" eaLnBrk="1" hangingPunct="1"/>
              <a:t>‹#›</a:t>
            </a:fld>
            <a:endParaRPr kumimoji="1" lang="en-US" altLang="zh-TW" sz="1200" b="1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8" y="249187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2372" name="Rectangle 4">
            <a:extLst>
              <a:ext uri="{FF2B5EF4-FFF2-40B4-BE49-F238E27FC236}">
                <a16:creationId xmlns:a16="http://schemas.microsoft.com/office/drawing/2014/main" id="{26CFFC6C-0F45-435E-B9B6-83FC82DC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754" y="3203048"/>
            <a:ext cx="7359650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4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2024</a:t>
            </a:r>
            <a:r>
              <a:rPr kumimoji="1" lang="zh-TW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年度法人說明會</a:t>
            </a: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4213225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zh-TW" altLang="en-US" b="1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82375" name="Rectangle 7">
            <a:extLst>
              <a:ext uri="{FF2B5EF4-FFF2-40B4-BE49-F238E27FC236}">
                <a16:creationId xmlns:a16="http://schemas.microsoft.com/office/drawing/2014/main" id="{867702FB-56BC-4C4B-9F0E-5C027900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358" y="1597710"/>
            <a:ext cx="787913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業強科技股份有限公司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D26D17-5822-4DE5-88B0-3695A773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754" y="1377157"/>
            <a:ext cx="198817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股票代號：</a:t>
            </a:r>
            <a:r>
              <a:rPr kumimoji="1"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6124</a:t>
            </a:r>
            <a:endParaRPr kumimoji="1" lang="zh-TW" altLang="en-US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7437B6E-B261-4582-A0A4-95E39E33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290" y="5063539"/>
            <a:ext cx="3867893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投資人關係聯絡人：發言人 鄭文豪</a:t>
            </a:r>
            <a:endParaRPr kumimoji="1"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E-mail</a:t>
            </a:r>
            <a:r>
              <a:rPr kumimoji="1"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kumimoji="1"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wenhow</a:t>
            </a:r>
            <a:r>
              <a:rPr lang="en-US" altLang="zh-TW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_cheng@yctc.com.tw</a:t>
            </a:r>
            <a:r>
              <a:rPr kumimoji="1"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kumimoji="1" lang="en-US" altLang="zh-TW" sz="1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電話：</a:t>
            </a:r>
            <a:r>
              <a:rPr kumimoji="1"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02-26551166</a:t>
            </a:r>
            <a:endParaRPr kumimoji="1"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7463A08-205D-4831-8A3A-6C41304A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0024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C9326EE-959D-915C-BC26-24772017B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582" y="2654920"/>
            <a:ext cx="575468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Yeh-Chiang Technology Corp.</a:t>
            </a:r>
            <a:endParaRPr kumimoji="1" lang="zh-TW" altLang="en-US" sz="3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A7FFA0-0C08-6BCF-884D-1DC1C0BD8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174" y="3227708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市場</a:t>
            </a: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展望</a:t>
            </a:r>
          </a:p>
        </p:txBody>
      </p:sp>
    </p:spTree>
    <p:extLst>
      <p:ext uri="{BB962C8B-B14F-4D97-AF65-F5344CB8AC3E}">
        <p14:creationId xmlns:p14="http://schemas.microsoft.com/office/powerpoint/2010/main" val="15992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文字版面配置區 8">
            <a:extLst>
              <a:ext uri="{FF2B5EF4-FFF2-40B4-BE49-F238E27FC236}">
                <a16:creationId xmlns:a16="http://schemas.microsoft.com/office/drawing/2014/main" id="{621E002C-1FDF-6CE9-CB89-AD598A0607B8}"/>
              </a:ext>
            </a:extLst>
          </p:cNvPr>
          <p:cNvSpPr txBox="1">
            <a:spLocks/>
          </p:cNvSpPr>
          <p:nvPr/>
        </p:nvSpPr>
        <p:spPr bwMode="auto">
          <a:xfrm>
            <a:off x="2628992" y="1548261"/>
            <a:ext cx="8510064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市場未來之供需狀況與成長性</a:t>
            </a:r>
          </a:p>
        </p:txBody>
      </p:sp>
      <p:sp>
        <p:nvSpPr>
          <p:cNvPr id="8" name="文字版面配置區 8">
            <a:extLst>
              <a:ext uri="{FF2B5EF4-FFF2-40B4-BE49-F238E27FC236}">
                <a16:creationId xmlns:a16="http://schemas.microsoft.com/office/drawing/2014/main" id="{2AE352A7-0ED4-DBD7-DDC4-767033903557}"/>
              </a:ext>
            </a:extLst>
          </p:cNvPr>
          <p:cNvSpPr txBox="1">
            <a:spLocks/>
          </p:cNvSpPr>
          <p:nvPr/>
        </p:nvSpPr>
        <p:spPr bwMode="auto">
          <a:xfrm>
            <a:off x="3125776" y="2373533"/>
            <a:ext cx="4165673" cy="122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手機超薄熱導管</a:t>
            </a:r>
            <a:endParaRPr lang="en-US" altLang="zh-TW" dirty="0">
              <a:solidFill>
                <a:schemeClr val="tx2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TW" alt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熱導板</a:t>
            </a:r>
            <a:endParaRPr lang="en-US" altLang="zh-TW" dirty="0">
              <a:solidFill>
                <a:schemeClr val="tx2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zh-TW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車載產品散熱應用</a:t>
            </a:r>
            <a:endParaRPr lang="en-US" altLang="zh-TW" kern="1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F90846FC-77E8-C3F0-A67B-F18657974024}"/>
              </a:ext>
            </a:extLst>
          </p:cNvPr>
          <p:cNvSpPr txBox="1">
            <a:spLocks/>
          </p:cNvSpPr>
          <p:nvPr/>
        </p:nvSpPr>
        <p:spPr bwMode="auto">
          <a:xfrm>
            <a:off x="2628992" y="3596690"/>
            <a:ext cx="8510064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利基與挑戰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A45DAD2E-9847-65D2-31F2-7EE960F9023A}"/>
              </a:ext>
            </a:extLst>
          </p:cNvPr>
          <p:cNvSpPr txBox="1">
            <a:spLocks/>
          </p:cNvSpPr>
          <p:nvPr/>
        </p:nvSpPr>
        <p:spPr bwMode="auto">
          <a:xfrm>
            <a:off x="3125776" y="4484462"/>
            <a:ext cx="3833164" cy="122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不利因素</a:t>
            </a:r>
            <a:r>
              <a:rPr lang="en-US" altLang="zh-TW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對策</a:t>
            </a:r>
            <a:endParaRPr lang="en-US" altLang="zh-TW" kern="100" dirty="0">
              <a:solidFill>
                <a:schemeClr val="tx2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solidFill>
                <a:schemeClr val="tx2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有利因素</a:t>
            </a: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願景</a:t>
            </a:r>
            <a:endParaRPr lang="en-US" altLang="zh-TW" dirty="0">
              <a:solidFill>
                <a:schemeClr val="tx2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262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0D05289-41E1-DAF2-F769-593DEBF49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2875032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財務概況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506A64-18C7-3B59-EBE7-469771022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97143" y="4147410"/>
            <a:ext cx="5943814" cy="106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本簡報財務數字係根據國際財務報導準則編制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合併數字經會計師查核及核閱</a:t>
            </a:r>
          </a:p>
        </p:txBody>
      </p:sp>
    </p:spTree>
    <p:extLst>
      <p:ext uri="{BB962C8B-B14F-4D97-AF65-F5344CB8AC3E}">
        <p14:creationId xmlns:p14="http://schemas.microsoft.com/office/powerpoint/2010/main" val="107025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9B9E2BB-E6BF-1003-7410-DDC13AEDB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942" y="1381691"/>
            <a:ext cx="9299852" cy="5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1032C5F-E9A4-DFDC-25E5-E64A12ED7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614" y="1570768"/>
            <a:ext cx="8364635" cy="46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F61D369-E298-0AA3-7E13-75DEF143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B230448-3D82-BED1-8F5E-D5B8F1FE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2F3D96B-CA8A-8E21-9A08-224905357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2429506"/>
            <a:ext cx="403225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敬請指教</a:t>
            </a:r>
            <a:endParaRPr kumimoji="1" lang="en-US" altLang="zh-TW" sz="4800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kumimoji="1" lang="en-US" altLang="zh-TW" sz="4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1" lang="zh-TW" altLang="en-US" sz="4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感謝您的蒞臨</a:t>
            </a:r>
            <a:endParaRPr kumimoji="1" lang="en-US" altLang="zh-TW" sz="4800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zh-TW" sz="48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2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07976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21B8EDB-3FDE-67D1-9724-63EFD4FE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210" y="3290531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8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Q&amp;A</a:t>
            </a:r>
            <a:endParaRPr kumimoji="1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8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8" y="242268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2372" name="Rectangle 4">
            <a:extLst>
              <a:ext uri="{FF2B5EF4-FFF2-40B4-BE49-F238E27FC236}">
                <a16:creationId xmlns:a16="http://schemas.microsoft.com/office/drawing/2014/main" id="{26CFFC6C-0F45-435E-B9B6-83FC82DC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60" y="2675791"/>
            <a:ext cx="8838727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       </a:t>
            </a:r>
            <a:r>
              <a:rPr kumimoji="1" lang="zh-TW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本資料及相關討論可能包含對於未來展望的表述，該類表述是業強科技股份有限公司即本公司基於現況所做之預期，可能受各種已知或未知風險及不確定因素影響，而造成實際結果與所述內容發生顯著不符，使用者應自行判斷與承擔投資風險。</a:t>
            </a:r>
          </a:p>
        </p:txBody>
      </p:sp>
      <p:sp>
        <p:nvSpPr>
          <p:cNvPr id="1082375" name="Rectangle 7">
            <a:extLst>
              <a:ext uri="{FF2B5EF4-FFF2-40B4-BE49-F238E27FC236}">
                <a16:creationId xmlns:a16="http://schemas.microsoft.com/office/drawing/2014/main" id="{867702FB-56BC-4C4B-9F0E-5C027900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442" y="1528090"/>
            <a:ext cx="271374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免責聲明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5D90A3A-9C05-4B0C-8532-7EBA6A59B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</p:spTree>
    <p:extLst>
      <p:ext uri="{BB962C8B-B14F-4D97-AF65-F5344CB8AC3E}">
        <p14:creationId xmlns:p14="http://schemas.microsoft.com/office/powerpoint/2010/main" val="72246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A62F68D-890F-4CB2-B0FB-E2C12D7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8" y="294542"/>
            <a:ext cx="5754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2372" name="Rectangle 4">
            <a:extLst>
              <a:ext uri="{FF2B5EF4-FFF2-40B4-BE49-F238E27FC236}">
                <a16:creationId xmlns:a16="http://schemas.microsoft.com/office/drawing/2014/main" id="{26CFFC6C-0F45-435E-B9B6-83FC82DC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3116"/>
            <a:ext cx="51156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公司</a:t>
            </a: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標楷體" panose="03000509000000000000" pitchFamily="65" charset="-120"/>
                <a:cs typeface="+mn-cs"/>
              </a:rPr>
              <a:t>簡介</a:t>
            </a: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0ACD9891-5484-4803-975E-285218B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17" y="4395222"/>
            <a:ext cx="4032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83FA7C4-3E3C-43D9-B59C-AED71FC2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640" y="3323098"/>
            <a:ext cx="285811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市場展望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2EDB316-481A-4136-814E-8491937C5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172" y="5017270"/>
            <a:ext cx="40322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Q&amp;A</a:t>
            </a:r>
            <a:endParaRPr kumimoji="1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227589E-0641-4973-AC5D-0B94B4D5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C093562-9827-F45C-B83E-91264A3C0C01}"/>
              </a:ext>
            </a:extLst>
          </p:cNvPr>
          <p:cNvSpPr txBox="1"/>
          <p:nvPr/>
        </p:nvSpPr>
        <p:spPr>
          <a:xfrm>
            <a:off x="4922068" y="4170184"/>
            <a:ext cx="45967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財務概況</a:t>
            </a: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endParaRPr lang="zh-TW" altLang="en-US" sz="48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3BA9634-CF6C-7A43-2493-436728319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154" y="2459534"/>
            <a:ext cx="51156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產業概況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5792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3A940C8-0391-6829-EDDC-3D5B86361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855" y="3099335"/>
            <a:ext cx="5372596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公司</a:t>
            </a: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標楷體" panose="03000509000000000000" pitchFamily="65" charset="-120"/>
                <a:cs typeface="+mn-cs"/>
              </a:rPr>
              <a:t>簡介</a:t>
            </a:r>
            <a:endParaRPr kumimoji="1" lang="en-US" altLang="zh-TW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25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717FAF6-B4A9-50CD-1543-BE182FEF6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04" y="1363671"/>
            <a:ext cx="5372596" cy="7036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設立日期：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1994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年</a:t>
            </a:r>
            <a:endParaRPr lang="en-US" altLang="zh-TW" sz="3000" dirty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2944727-96A2-B842-0803-C434AC39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04" y="1834406"/>
            <a:ext cx="6234839" cy="7036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股票上櫃：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2002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年</a:t>
            </a: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代碼</a:t>
            </a: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6124)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153F85D-F7F3-233B-C373-C10232BB0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90" y="2560272"/>
            <a:ext cx="5634681" cy="7036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實收資本額：新台幣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18.25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億元</a:t>
            </a:r>
            <a:endParaRPr lang="en-US" altLang="zh-TW" sz="3000" dirty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EB99134-B0E6-4D76-E829-662F2BE68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90" y="5678644"/>
            <a:ext cx="6927676" cy="7036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員工人數：共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2,700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人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(2024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3422FFD-A62A-BA6A-8723-DDEA8BC2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90" y="3242248"/>
            <a:ext cx="6234839" cy="7036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產業類別：電子零組件業</a:t>
            </a:r>
            <a:endParaRPr lang="en-US" altLang="zh-TW" sz="3000" dirty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65DA409-3624-D3D2-4E87-3DCDA0C3E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728" y="4091467"/>
            <a:ext cx="623483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資安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ISO27001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認證</a:t>
            </a:r>
            <a:endParaRPr lang="en-US" altLang="zh-TW" sz="3000" dirty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34ED6925-7EC6-0722-4691-F3BE1B96C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728" y="4627878"/>
            <a:ext cx="777601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中國品質認證中心（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CQC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ISO9001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ISO14001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</a:t>
            </a:r>
            <a:r>
              <a:rPr lang="en-US" altLang="zh-TW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ISO45001</a:t>
            </a:r>
            <a:r>
              <a:rPr lang="zh-TW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等認證</a:t>
            </a:r>
            <a:endParaRPr lang="en-US" altLang="zh-TW" sz="3000" dirty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376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57C886F4-3038-C423-BB06-BE17B585BBA9}"/>
              </a:ext>
            </a:extLst>
          </p:cNvPr>
          <p:cNvCxnSpPr>
            <a:cxnSpLocks/>
          </p:cNvCxnSpPr>
          <p:nvPr/>
        </p:nvCxnSpPr>
        <p:spPr>
          <a:xfrm>
            <a:off x="6338229" y="1272746"/>
            <a:ext cx="0" cy="54864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131320B8-1878-F2D1-24EF-61ADD0CCE774}"/>
              </a:ext>
            </a:extLst>
          </p:cNvPr>
          <p:cNvGrpSpPr/>
          <p:nvPr/>
        </p:nvGrpSpPr>
        <p:grpSpPr>
          <a:xfrm>
            <a:off x="4832141" y="1912941"/>
            <a:ext cx="3519967" cy="492443"/>
            <a:chOff x="4228580" y="751000"/>
            <a:chExt cx="3429710" cy="4842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4694FE-58B5-576C-E7B8-73E36490E69A}"/>
                </a:ext>
              </a:extLst>
            </p:cNvPr>
            <p:cNvSpPr/>
            <p:nvPr/>
          </p:nvSpPr>
          <p:spPr>
            <a:xfrm>
              <a:off x="5576092" y="845648"/>
              <a:ext cx="294968" cy="29496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FD14916A-B237-499C-7AC9-28731D4D7A4C}"/>
                </a:ext>
              </a:extLst>
            </p:cNvPr>
            <p:cNvSpPr txBox="1"/>
            <p:nvPr/>
          </p:nvSpPr>
          <p:spPr>
            <a:xfrm>
              <a:off x="6021670" y="751000"/>
              <a:ext cx="1636620" cy="48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2004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3F0C3B8-5FA2-7CFC-7A41-7B4E07B111E6}"/>
                </a:ext>
              </a:extLst>
            </p:cNvPr>
            <p:cNvSpPr txBox="1"/>
            <p:nvPr/>
          </p:nvSpPr>
          <p:spPr>
            <a:xfrm>
              <a:off x="4228580" y="796399"/>
              <a:ext cx="1242459" cy="393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zh-TW" sz="2000" b="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中山偉強</a:t>
              </a:r>
              <a:endParaRPr lang="zh-TW" altLang="en-US" sz="2000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A5A2461-A65F-6C19-F76E-D0BF4E96E119}"/>
              </a:ext>
            </a:extLst>
          </p:cNvPr>
          <p:cNvGrpSpPr/>
          <p:nvPr/>
        </p:nvGrpSpPr>
        <p:grpSpPr>
          <a:xfrm>
            <a:off x="468813" y="2379171"/>
            <a:ext cx="7322263" cy="1569660"/>
            <a:chOff x="-46203" y="647783"/>
            <a:chExt cx="7164816" cy="2708970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7ECA086B-9D69-A1DE-22DB-E3764CC97EB0}"/>
                </a:ext>
              </a:extLst>
            </p:cNvPr>
            <p:cNvSpPr/>
            <p:nvPr/>
          </p:nvSpPr>
          <p:spPr>
            <a:xfrm>
              <a:off x="5576092" y="941879"/>
              <a:ext cx="290004" cy="488062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9DEFC843-A828-BDB6-DCC4-0A94438CEF6A}"/>
                </a:ext>
              </a:extLst>
            </p:cNvPr>
            <p:cNvSpPr txBox="1"/>
            <p:nvPr/>
          </p:nvSpPr>
          <p:spPr>
            <a:xfrm>
              <a:off x="6007398" y="682345"/>
              <a:ext cx="1111215" cy="90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800" b="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/>
                </a:rPr>
                <a:t>2010</a:t>
              </a:r>
              <a:endParaRPr lang="zh-TW" altLang="zh-TW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CF8AD90-1C8D-B754-69B7-ED063BFE79A5}"/>
                </a:ext>
              </a:extLst>
            </p:cNvPr>
            <p:cNvSpPr txBox="1"/>
            <p:nvPr/>
          </p:nvSpPr>
          <p:spPr>
            <a:xfrm>
              <a:off x="-46203" y="647783"/>
              <a:ext cx="5434139" cy="2708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TW" altLang="en-US" sz="2000" b="0" i="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取得「旭光」商標權，轉投資照明產業， 成立子公司台灣新照明</a:t>
              </a:r>
              <a:r>
                <a:rPr lang="en-US" altLang="zh-TW" sz="2000" b="0" i="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b="0" i="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股</a:t>
              </a:r>
              <a:r>
                <a:rPr lang="en-US" altLang="zh-TW" sz="2000" b="0" i="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000" b="0" i="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專營「旭光」品牌及照明產業</a:t>
              </a:r>
              <a:endParaRPr lang="zh-TW" altLang="zh-TW" sz="2000" kern="1200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r">
                <a:defRPr/>
              </a:pPr>
              <a:endParaRPr lang="zh-TW" altLang="zh-TW" sz="3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5EA4EF57-44DE-CACA-AB4C-518D5154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38" y="262908"/>
            <a:ext cx="5755123" cy="634039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6FA9591E-85FC-28D4-EA30-62227AF65626}"/>
              </a:ext>
            </a:extLst>
          </p:cNvPr>
          <p:cNvGrpSpPr/>
          <p:nvPr/>
        </p:nvGrpSpPr>
        <p:grpSpPr>
          <a:xfrm>
            <a:off x="1669318" y="3251022"/>
            <a:ext cx="6121758" cy="1537659"/>
            <a:chOff x="1074302" y="545189"/>
            <a:chExt cx="6049990" cy="1978761"/>
          </a:xfrm>
        </p:grpSpPr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6693DD60-0ADC-6D63-01CE-F339F6538966}"/>
                </a:ext>
              </a:extLst>
            </p:cNvPr>
            <p:cNvSpPr/>
            <p:nvPr/>
          </p:nvSpPr>
          <p:spPr>
            <a:xfrm>
              <a:off x="5576092" y="845648"/>
              <a:ext cx="294968" cy="294968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6B4B2312-4DAF-B67B-F5DC-514515DB9B99}"/>
                </a:ext>
              </a:extLst>
            </p:cNvPr>
            <p:cNvSpPr txBox="1"/>
            <p:nvPr/>
          </p:nvSpPr>
          <p:spPr>
            <a:xfrm>
              <a:off x="5985317" y="545189"/>
              <a:ext cx="1138975" cy="712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2012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27C7C7D5-7BA0-9BCA-E03F-FCCB03FE05C9}"/>
                </a:ext>
              </a:extLst>
            </p:cNvPr>
            <p:cNvSpPr txBox="1"/>
            <p:nvPr/>
          </p:nvSpPr>
          <p:spPr>
            <a:xfrm>
              <a:off x="1074302" y="662433"/>
              <a:ext cx="4310246" cy="1861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TW" altLang="en-US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轉投資晶亮電工</a:t>
              </a:r>
              <a:r>
                <a:rPr lang="en-US" altLang="zh-TW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股</a:t>
              </a:r>
              <a:r>
                <a:rPr lang="en-US" altLang="zh-TW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，研發及銷售智慧城市系統及道路號誌等產品</a:t>
              </a:r>
              <a:br>
                <a:rPr lang="en-US" altLang="zh-TW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br>
                <a:rPr lang="zh-TW" altLang="en-US" sz="2400" dirty="0"/>
              </a:br>
              <a:r>
                <a:rPr lang="zh-TW" altLang="en-US" sz="2400" b="0" i="0" dirty="0">
                  <a:solidFill>
                    <a:srgbClr val="444444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endParaRPr lang="zh-TW" altLang="zh-TW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CC0F477-C69E-BF65-B415-BA1F0B3B42A2}"/>
              </a:ext>
            </a:extLst>
          </p:cNvPr>
          <p:cNvGrpSpPr/>
          <p:nvPr/>
        </p:nvGrpSpPr>
        <p:grpSpPr>
          <a:xfrm>
            <a:off x="3990521" y="1269054"/>
            <a:ext cx="5719023" cy="707886"/>
            <a:chOff x="3379044" y="616772"/>
            <a:chExt cx="5638615" cy="738348"/>
          </a:xfrm>
        </p:grpSpPr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C2F1C9A3-BBD9-84DA-9FDB-F6E8175E8755}"/>
                </a:ext>
              </a:extLst>
            </p:cNvPr>
            <p:cNvSpPr/>
            <p:nvPr/>
          </p:nvSpPr>
          <p:spPr>
            <a:xfrm>
              <a:off x="5576092" y="845648"/>
              <a:ext cx="294968" cy="29496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2E5B1287-9389-45F0-1579-98090D0EE5F1}"/>
                </a:ext>
              </a:extLst>
            </p:cNvPr>
            <p:cNvSpPr txBox="1"/>
            <p:nvPr/>
          </p:nvSpPr>
          <p:spPr>
            <a:xfrm>
              <a:off x="6017079" y="824000"/>
              <a:ext cx="3000580" cy="48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1998</a:t>
              </a:r>
              <a:endParaRPr lang="zh-TW" altLang="en-US" sz="2400" dirty="0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B1367829-D3ED-5319-5B8B-5BCCD49038A8}"/>
                </a:ext>
              </a:extLst>
            </p:cNvPr>
            <p:cNvSpPr txBox="1"/>
            <p:nvPr/>
          </p:nvSpPr>
          <p:spPr>
            <a:xfrm>
              <a:off x="3379044" y="616772"/>
              <a:ext cx="2008532" cy="738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TW" altLang="en-US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購置台灣楊梅獅二路土地及廠房</a:t>
              </a:r>
              <a:endParaRPr lang="en-US" altLang="zh-TW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5" name="圖片 24">
            <a:extLst>
              <a:ext uri="{FF2B5EF4-FFF2-40B4-BE49-F238E27FC236}">
                <a16:creationId xmlns:a16="http://schemas.microsoft.com/office/drawing/2014/main" id="{F176C022-DB92-3362-2969-EB35DBD11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384" y="3041197"/>
            <a:ext cx="1377815" cy="1408298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2C96C0E4-B77D-B86B-B37C-3D8D1E0C0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13" y="4531207"/>
            <a:ext cx="1408298" cy="1347333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F9E7966B-FEFD-EE8C-BE4F-CE01B957B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292" y="1492527"/>
            <a:ext cx="1792379" cy="1048603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2C8FE0AA-9BA1-49ED-1E90-78D34E5DD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8415" y="5204873"/>
            <a:ext cx="1658256" cy="1079086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449F7C45-44A9-0C37-4D40-3DDFC71AA24E}"/>
              </a:ext>
            </a:extLst>
          </p:cNvPr>
          <p:cNvGrpSpPr/>
          <p:nvPr/>
        </p:nvGrpSpPr>
        <p:grpSpPr>
          <a:xfrm>
            <a:off x="1658008" y="4273050"/>
            <a:ext cx="7161460" cy="847415"/>
            <a:chOff x="1091223" y="545189"/>
            <a:chExt cx="7057708" cy="1090509"/>
          </a:xfrm>
        </p:grpSpPr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E35B638C-E572-62C3-7546-E7D981576E10}"/>
                </a:ext>
              </a:extLst>
            </p:cNvPr>
            <p:cNvSpPr/>
            <p:nvPr/>
          </p:nvSpPr>
          <p:spPr>
            <a:xfrm>
              <a:off x="5576092" y="845648"/>
              <a:ext cx="294968" cy="294968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463F6052-5DCB-26A9-8E27-34C9F7883244}"/>
                </a:ext>
              </a:extLst>
            </p:cNvPr>
            <p:cNvSpPr txBox="1"/>
            <p:nvPr/>
          </p:nvSpPr>
          <p:spPr>
            <a:xfrm>
              <a:off x="5985316" y="545189"/>
              <a:ext cx="2163615" cy="712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2013&amp;2014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11B3567E-9729-E5E4-DE1E-063849A86833}"/>
                </a:ext>
              </a:extLst>
            </p:cNvPr>
            <p:cNvSpPr txBox="1"/>
            <p:nvPr/>
          </p:nvSpPr>
          <p:spPr>
            <a:xfrm>
              <a:off x="1091223" y="645531"/>
              <a:ext cx="4310246" cy="990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TW" altLang="zh-TW" sz="2000" kern="10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平頂山業強</a:t>
              </a:r>
              <a:r>
                <a:rPr lang="en-US" altLang="zh-TW" sz="2000" kern="10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</a:rPr>
                <a:t>&amp;</a:t>
              </a:r>
              <a:r>
                <a:rPr lang="zh-TW" altLang="zh-TW" sz="2000" kern="10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</a:rPr>
                <a:t>葉縣偉強</a:t>
              </a:r>
              <a:br>
                <a:rPr lang="zh-TW" altLang="en-US" sz="2400" dirty="0"/>
              </a:br>
              <a:r>
                <a:rPr lang="zh-TW" altLang="en-US" sz="2400" b="0" i="0" dirty="0">
                  <a:solidFill>
                    <a:srgbClr val="444444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endParaRPr lang="zh-TW" altLang="zh-TW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FA3673A4-25F4-350E-54CF-72665FA13980}"/>
              </a:ext>
            </a:extLst>
          </p:cNvPr>
          <p:cNvGrpSpPr/>
          <p:nvPr/>
        </p:nvGrpSpPr>
        <p:grpSpPr>
          <a:xfrm>
            <a:off x="1658008" y="4858818"/>
            <a:ext cx="7161460" cy="847415"/>
            <a:chOff x="1091223" y="545189"/>
            <a:chExt cx="7057708" cy="1090509"/>
          </a:xfrm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947BCB70-AF77-9BC1-F62F-6A05060F2BFD}"/>
                </a:ext>
              </a:extLst>
            </p:cNvPr>
            <p:cNvSpPr/>
            <p:nvPr/>
          </p:nvSpPr>
          <p:spPr>
            <a:xfrm>
              <a:off x="5576092" y="845648"/>
              <a:ext cx="294968" cy="294968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A66674EB-D6F8-1AE8-C370-4E13BFC42C9B}"/>
                </a:ext>
              </a:extLst>
            </p:cNvPr>
            <p:cNvSpPr txBox="1"/>
            <p:nvPr/>
          </p:nvSpPr>
          <p:spPr>
            <a:xfrm>
              <a:off x="5985316" y="545189"/>
              <a:ext cx="2163615" cy="75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2017&amp;2018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9C06442D-DC4F-0D7F-AA7B-D79EFE5DFADF}"/>
                </a:ext>
              </a:extLst>
            </p:cNvPr>
            <p:cNvSpPr txBox="1"/>
            <p:nvPr/>
          </p:nvSpPr>
          <p:spPr>
            <a:xfrm>
              <a:off x="1091223" y="645531"/>
              <a:ext cx="4310246" cy="990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TW" altLang="zh-TW" sz="2000" kern="100" dirty="0"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</a:rPr>
                <a:t>葉縣偉強</a:t>
              </a:r>
              <a:r>
                <a:rPr lang="zh-TW" altLang="en-US" sz="2000" kern="1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擴建廠房設施及生產線</a:t>
              </a:r>
              <a:br>
                <a:rPr lang="zh-TW" altLang="en-US" sz="2400" dirty="0"/>
              </a:br>
              <a:r>
                <a:rPr lang="zh-TW" altLang="en-US" sz="2400" b="0" i="0" dirty="0">
                  <a:solidFill>
                    <a:srgbClr val="444444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endParaRPr lang="zh-TW" altLang="zh-TW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538453D-285E-59E2-A0F3-DAC7466F7DC1}"/>
              </a:ext>
            </a:extLst>
          </p:cNvPr>
          <p:cNvGrpSpPr/>
          <p:nvPr/>
        </p:nvGrpSpPr>
        <p:grpSpPr>
          <a:xfrm>
            <a:off x="1172962" y="5660148"/>
            <a:ext cx="7661050" cy="553997"/>
            <a:chOff x="613204" y="663641"/>
            <a:chExt cx="7550060" cy="712920"/>
          </a:xfrm>
        </p:grpSpPr>
        <p:sp>
          <p:nvSpPr>
            <p:cNvPr id="35" name="Oval 6">
              <a:extLst>
                <a:ext uri="{FF2B5EF4-FFF2-40B4-BE49-F238E27FC236}">
                  <a16:creationId xmlns:a16="http://schemas.microsoft.com/office/drawing/2014/main" id="{85F0B0E2-914E-F869-218E-D82063397B62}"/>
                </a:ext>
              </a:extLst>
            </p:cNvPr>
            <p:cNvSpPr/>
            <p:nvPr/>
          </p:nvSpPr>
          <p:spPr>
            <a:xfrm>
              <a:off x="5576092" y="944682"/>
              <a:ext cx="294968" cy="29496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5629E0E1-1238-B70F-6C63-A58CE98F5909}"/>
                </a:ext>
              </a:extLst>
            </p:cNvPr>
            <p:cNvSpPr txBox="1"/>
            <p:nvPr/>
          </p:nvSpPr>
          <p:spPr>
            <a:xfrm>
              <a:off x="5999649" y="663641"/>
              <a:ext cx="2163615" cy="71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2020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E99A0774-FD50-A357-F06C-CE9BED072533}"/>
                </a:ext>
              </a:extLst>
            </p:cNvPr>
            <p:cNvSpPr txBox="1"/>
            <p:nvPr/>
          </p:nvSpPr>
          <p:spPr>
            <a:xfrm>
              <a:off x="613204" y="810734"/>
              <a:ext cx="4837553" cy="514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TW" altLang="en-US" sz="2000" dirty="0">
                  <a:solidFill>
                    <a:schemeClr val="bg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越南業強</a:t>
              </a:r>
              <a:endParaRPr lang="zh-TW" altLang="zh-TW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AED458E7-95B4-E0AB-13A8-F3A846CD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</p:spTree>
    <p:extLst>
      <p:ext uri="{BB962C8B-B14F-4D97-AF65-F5344CB8AC3E}">
        <p14:creationId xmlns:p14="http://schemas.microsoft.com/office/powerpoint/2010/main" val="7622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2A91FCC-50A5-6C94-027B-D8BAC2B87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105" y="4830669"/>
            <a:ext cx="2591790" cy="404916"/>
          </a:xfrm>
        </p:spPr>
        <p:txBody>
          <a:bodyPr/>
          <a:lstStyle/>
          <a:p>
            <a:r>
              <a:rPr lang="zh-TW" altLang="en-US" sz="1800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葉縣偉強科技有限公司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659458C5-14B1-3FEA-8923-03DF21FE5C03}"/>
              </a:ext>
            </a:extLst>
          </p:cNvPr>
          <p:cNvSpPr txBox="1">
            <a:spLocks/>
          </p:cNvSpPr>
          <p:nvPr/>
        </p:nvSpPr>
        <p:spPr bwMode="auto">
          <a:xfrm>
            <a:off x="784954" y="1506629"/>
            <a:ext cx="10363200" cy="49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4000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工廠概況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C525212-9F07-1F04-E8CE-7B9523AE5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251203"/>
            <a:ext cx="2754033" cy="132979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2230FD5D-5704-EAC0-68E8-38F8B511F354}"/>
              </a:ext>
            </a:extLst>
          </p:cNvPr>
          <p:cNvSpPr txBox="1"/>
          <p:nvPr/>
        </p:nvSpPr>
        <p:spPr>
          <a:xfrm>
            <a:off x="1002501" y="4881871"/>
            <a:ext cx="259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中山偉強科技有限公司</a:t>
            </a:r>
            <a:endParaRPr lang="zh-TW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文字版面配置區 8">
            <a:extLst>
              <a:ext uri="{FF2B5EF4-FFF2-40B4-BE49-F238E27FC236}">
                <a16:creationId xmlns:a16="http://schemas.microsoft.com/office/drawing/2014/main" id="{76F04343-A842-25AF-782D-0541CE78D654}"/>
              </a:ext>
            </a:extLst>
          </p:cNvPr>
          <p:cNvSpPr txBox="1">
            <a:spLocks/>
          </p:cNvSpPr>
          <p:nvPr/>
        </p:nvSpPr>
        <p:spPr bwMode="auto">
          <a:xfrm>
            <a:off x="1868970" y="2133611"/>
            <a:ext cx="10113233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zh-TW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中山偉強科技有限公司</a:t>
            </a: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：廣東省中山市。</a:t>
            </a:r>
            <a:endParaRPr lang="zh-TW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D3FD466-908B-A4FE-C119-32904D4371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>
          <a:xfrm>
            <a:off x="4714454" y="5242549"/>
            <a:ext cx="2591790" cy="132979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8DA610B-DA84-5174-A418-6DE3C367E6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" b="22393"/>
          <a:stretch/>
        </p:blipFill>
        <p:spPr>
          <a:xfrm>
            <a:off x="8278125" y="5207458"/>
            <a:ext cx="2911374" cy="1373543"/>
          </a:xfrm>
          <a:prstGeom prst="rect">
            <a:avLst/>
          </a:prstGeom>
        </p:spPr>
      </p:pic>
      <p:sp>
        <p:nvSpPr>
          <p:cNvPr id="12" name="文字版面配置區 4">
            <a:extLst>
              <a:ext uri="{FF2B5EF4-FFF2-40B4-BE49-F238E27FC236}">
                <a16:creationId xmlns:a16="http://schemas.microsoft.com/office/drawing/2014/main" id="{25DB2AE5-2890-5D88-DA22-F1A2FA0F3A78}"/>
              </a:ext>
            </a:extLst>
          </p:cNvPr>
          <p:cNvSpPr txBox="1">
            <a:spLocks/>
          </p:cNvSpPr>
          <p:nvPr/>
        </p:nvSpPr>
        <p:spPr bwMode="auto">
          <a:xfrm>
            <a:off x="8378693" y="4802542"/>
            <a:ext cx="2710237" cy="40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1800" kern="0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平頂山業強科技有限公司</a:t>
            </a:r>
          </a:p>
        </p:txBody>
      </p:sp>
      <p:sp>
        <p:nvSpPr>
          <p:cNvPr id="15" name="文字版面配置區 8">
            <a:extLst>
              <a:ext uri="{FF2B5EF4-FFF2-40B4-BE49-F238E27FC236}">
                <a16:creationId xmlns:a16="http://schemas.microsoft.com/office/drawing/2014/main" id="{5989206A-3514-7A72-4D9F-AB757149D4B0}"/>
              </a:ext>
            </a:extLst>
          </p:cNvPr>
          <p:cNvSpPr txBox="1">
            <a:spLocks/>
          </p:cNvSpPr>
          <p:nvPr/>
        </p:nvSpPr>
        <p:spPr bwMode="auto">
          <a:xfrm>
            <a:off x="1868969" y="2876957"/>
            <a:ext cx="10113233" cy="3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葉縣</a:t>
            </a:r>
            <a:r>
              <a:rPr lang="zh-TW" altLang="zh-TW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偉強科技有限公司</a:t>
            </a: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河南省平頂山市</a:t>
            </a: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文字版面配置區 8">
            <a:extLst>
              <a:ext uri="{FF2B5EF4-FFF2-40B4-BE49-F238E27FC236}">
                <a16:creationId xmlns:a16="http://schemas.microsoft.com/office/drawing/2014/main" id="{F73B5324-5087-55BD-DDB7-D2E8BE808617}"/>
              </a:ext>
            </a:extLst>
          </p:cNvPr>
          <p:cNvSpPr txBox="1">
            <a:spLocks/>
          </p:cNvSpPr>
          <p:nvPr/>
        </p:nvSpPr>
        <p:spPr bwMode="auto">
          <a:xfrm>
            <a:off x="1846367" y="3222857"/>
            <a:ext cx="10271763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平頂山業</a:t>
            </a:r>
            <a:r>
              <a:rPr lang="zh-TW" altLang="zh-TW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強科技有限公司</a:t>
            </a: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河南省平頂山市</a:t>
            </a: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文字版面配置區 8">
            <a:extLst>
              <a:ext uri="{FF2B5EF4-FFF2-40B4-BE49-F238E27FC236}">
                <a16:creationId xmlns:a16="http://schemas.microsoft.com/office/drawing/2014/main" id="{220B6AF4-4CF0-54CA-0C98-5241D3BA4A40}"/>
              </a:ext>
            </a:extLst>
          </p:cNvPr>
          <p:cNvSpPr txBox="1">
            <a:spLocks/>
          </p:cNvSpPr>
          <p:nvPr/>
        </p:nvSpPr>
        <p:spPr bwMode="auto">
          <a:xfrm>
            <a:off x="1846366" y="3808877"/>
            <a:ext cx="10271763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越南業</a:t>
            </a:r>
            <a:r>
              <a:rPr lang="zh-TW" altLang="zh-TW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強科技有限公司</a:t>
            </a:r>
            <a:r>
              <a:rPr lang="zh-TW" altLang="en-US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kern="1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越南</a:t>
            </a:r>
            <a:r>
              <a:rPr lang="zh-TW" altLang="zh-TW" dirty="0">
                <a:solidFill>
                  <a:schemeClr val="bg1">
                    <a:lumMod val="5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廣寧省下龍市</a:t>
            </a:r>
            <a:r>
              <a:rPr lang="zh-TW" altLang="en-US" kern="1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078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8926BDF-1AE2-715B-677F-48931656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06" y="3000481"/>
            <a:ext cx="5372596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產業概況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0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C9B288-5B03-0E4D-1338-32931E6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" y="285653"/>
            <a:ext cx="5755123" cy="63403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1C79ED-2B76-1CE6-5D4E-D367AD7D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596793" cy="276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版權所有 </a:t>
            </a:r>
            <a:r>
              <a:rPr kumimoji="1" lang="en-US" altLang="zh-TW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©</a:t>
            </a:r>
            <a:r>
              <a:rPr kumimoji="1" lang="zh-TW" altLang="en-US" sz="1200" dirty="0">
                <a:solidFill>
                  <a:srgbClr val="000000">
                    <a:alpha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標楷體" panose="03000509000000000000" pitchFamily="65" charset="-120"/>
              </a:rPr>
              <a:t>業強科技集團 未經授權 請勿轉發</a:t>
            </a:r>
          </a:p>
        </p:txBody>
      </p:sp>
      <p:sp>
        <p:nvSpPr>
          <p:cNvPr id="8" name="文字版面配置區 8">
            <a:extLst>
              <a:ext uri="{FF2B5EF4-FFF2-40B4-BE49-F238E27FC236}">
                <a16:creationId xmlns:a16="http://schemas.microsoft.com/office/drawing/2014/main" id="{D55FAE6D-4F4B-E486-3711-4D3F6B3F4F7A}"/>
              </a:ext>
            </a:extLst>
          </p:cNvPr>
          <p:cNvSpPr txBox="1">
            <a:spLocks/>
          </p:cNvSpPr>
          <p:nvPr/>
        </p:nvSpPr>
        <p:spPr bwMode="auto">
          <a:xfrm>
            <a:off x="2628992" y="1276056"/>
            <a:ext cx="3467008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產業之現況與發展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B799801-C055-CBAB-4E05-6BAF51EE232A}"/>
              </a:ext>
            </a:extLst>
          </p:cNvPr>
          <p:cNvSpPr txBox="1">
            <a:spLocks/>
          </p:cNvSpPr>
          <p:nvPr/>
        </p:nvSpPr>
        <p:spPr bwMode="auto">
          <a:xfrm>
            <a:off x="2628992" y="2242264"/>
            <a:ext cx="3646320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產業上、中、下游之關聯性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578D1E-0571-9336-ACF2-4E5BEEC96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47" y="1321173"/>
            <a:ext cx="2010849" cy="299362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E8E0943-C173-F931-41FE-9A7B5EA0E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7976" y="4907650"/>
            <a:ext cx="3002292" cy="1811849"/>
          </a:xfrm>
          <a:prstGeom prst="rect">
            <a:avLst/>
          </a:prstGeom>
        </p:spPr>
      </p:pic>
      <p:sp>
        <p:nvSpPr>
          <p:cNvPr id="3" name="文字版面配置區 8">
            <a:extLst>
              <a:ext uri="{FF2B5EF4-FFF2-40B4-BE49-F238E27FC236}">
                <a16:creationId xmlns:a16="http://schemas.microsoft.com/office/drawing/2014/main" id="{8A22D011-3844-C6BE-FF3A-88A5BF8162F6}"/>
              </a:ext>
            </a:extLst>
          </p:cNvPr>
          <p:cNvSpPr txBox="1">
            <a:spLocks/>
          </p:cNvSpPr>
          <p:nvPr/>
        </p:nvSpPr>
        <p:spPr bwMode="auto">
          <a:xfrm>
            <a:off x="2628991" y="1731043"/>
            <a:ext cx="6156663" cy="5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應用市場需要持續關注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9E8B4B9-BA32-9347-2674-F62F92A12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75" y="2938499"/>
            <a:ext cx="7154135" cy="18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31841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38604</TotalTime>
  <Words>683</Words>
  <Application>Microsoft Office PowerPoint</Application>
  <PresentationFormat>寬螢幕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微軟正黑體</vt:lpstr>
      <vt:lpstr>標楷體</vt:lpstr>
      <vt:lpstr>Arial</vt:lpstr>
      <vt:lpstr>Calibri</vt:lpstr>
      <vt:lpstr>Tahoma</vt:lpstr>
      <vt:lpstr>Times New Roman</vt:lpstr>
      <vt:lpstr>Wingdings</vt:lpstr>
      <vt:lpstr>1_預設簡報設計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本簡報財務數字係根據國際財務報導準則編制 合併數字經會計師查核及核閱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邱雅筑[Selina_Chiu]</dc:creator>
  <cp:lastModifiedBy>鄭文豪[Wenhow_Cheng]</cp:lastModifiedBy>
  <cp:revision>92</cp:revision>
  <dcterms:created xsi:type="dcterms:W3CDTF">2022-04-29T03:19:35Z</dcterms:created>
  <dcterms:modified xsi:type="dcterms:W3CDTF">2024-11-26T02:18:52Z</dcterms:modified>
</cp:coreProperties>
</file>