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781" r:id="rId2"/>
    <p:sldId id="783" r:id="rId3"/>
    <p:sldId id="782" r:id="rId4"/>
    <p:sldId id="788" r:id="rId5"/>
    <p:sldId id="789" r:id="rId6"/>
    <p:sldId id="785" r:id="rId7"/>
    <p:sldId id="786" r:id="rId8"/>
    <p:sldId id="790" r:id="rId9"/>
    <p:sldId id="791" r:id="rId10"/>
    <p:sldId id="793" r:id="rId11"/>
    <p:sldId id="792" r:id="rId12"/>
    <p:sldId id="784" r:id="rId13"/>
    <p:sldId id="796" r:id="rId14"/>
    <p:sldId id="795" r:id="rId15"/>
    <p:sldId id="794"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雅筑[Selina_Chiu]" initials="邱雅筑[Selina_Chiu]" lastIdx="5" clrIdx="0">
    <p:extLst>
      <p:ext uri="{19B8F6BF-5375-455C-9EA6-DF929625EA0E}">
        <p15:presenceInfo xmlns:p15="http://schemas.microsoft.com/office/powerpoint/2012/main" userId="S-1-5-21-619087615-1339470349-2107962110-7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65174" autoAdjust="0"/>
  </p:normalViewPr>
  <p:slideViewPr>
    <p:cSldViewPr snapToGrid="0">
      <p:cViewPr>
        <p:scale>
          <a:sx n="48" d="100"/>
          <a:sy n="48" d="100"/>
        </p:scale>
        <p:origin x="1284" y="-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2F1F2-D26B-4FD7-A3CC-B14DE7767D28}" type="datetimeFigureOut">
              <a:rPr lang="zh-TW" altLang="en-US" smtClean="0"/>
              <a:t>2024/11/26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F6B09-ABE9-4462-82CE-F1BA1450BFC8}" type="slidenum">
              <a:rPr lang="zh-TW" altLang="en-US" smtClean="0"/>
              <a:t>‹#›</a:t>
            </a:fld>
            <a:endParaRPr lang="zh-TW" altLang="en-US"/>
          </a:p>
        </p:txBody>
      </p:sp>
    </p:spTree>
    <p:extLst>
      <p:ext uri="{BB962C8B-B14F-4D97-AF65-F5344CB8AC3E}">
        <p14:creationId xmlns:p14="http://schemas.microsoft.com/office/powerpoint/2010/main" val="83096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10</a:t>
            </a:fld>
            <a:endParaRPr lang="zh-TW" altLang="en-US"/>
          </a:p>
        </p:txBody>
      </p:sp>
    </p:spTree>
    <p:extLst>
      <p:ext uri="{BB962C8B-B14F-4D97-AF65-F5344CB8AC3E}">
        <p14:creationId xmlns:p14="http://schemas.microsoft.com/office/powerpoint/2010/main" val="190424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11</a:t>
            </a:fld>
            <a:endParaRPr lang="zh-TW" altLang="en-US"/>
          </a:p>
        </p:txBody>
      </p:sp>
    </p:spTree>
    <p:extLst>
      <p:ext uri="{BB962C8B-B14F-4D97-AF65-F5344CB8AC3E}">
        <p14:creationId xmlns:p14="http://schemas.microsoft.com/office/powerpoint/2010/main" val="391857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42068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673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14</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dirty="0"/>
          </a:p>
          <a:p>
            <a:pPr eaLnBrk="1" hangingPunct="1"/>
            <a:endParaRPr lang="en-US" altLang="zh-TW" dirty="0"/>
          </a:p>
          <a:p>
            <a:pPr eaLnBrk="1" hangingPunct="1"/>
            <a:endParaRPr lang="zh-TW" altLang="en-US" dirty="0"/>
          </a:p>
        </p:txBody>
      </p:sp>
    </p:spTree>
    <p:extLst>
      <p:ext uri="{BB962C8B-B14F-4D97-AF65-F5344CB8AC3E}">
        <p14:creationId xmlns:p14="http://schemas.microsoft.com/office/powerpoint/2010/main" val="216409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15</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335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8045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2024/11/26</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p>
        </p:txBody>
      </p:sp>
    </p:spTree>
    <p:extLst>
      <p:ext uri="{BB962C8B-B14F-4D97-AF65-F5344CB8AC3E}">
        <p14:creationId xmlns:p14="http://schemas.microsoft.com/office/powerpoint/2010/main" val="4477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4</a:t>
            </a:fld>
            <a:endParaRPr lang="zh-TW" altLang="en-US"/>
          </a:p>
        </p:txBody>
      </p:sp>
    </p:spTree>
    <p:extLst>
      <p:ext uri="{BB962C8B-B14F-4D97-AF65-F5344CB8AC3E}">
        <p14:creationId xmlns:p14="http://schemas.microsoft.com/office/powerpoint/2010/main" val="185099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5</a:t>
            </a:fld>
            <a:endParaRPr lang="zh-TW" altLang="en-US"/>
          </a:p>
        </p:txBody>
      </p:sp>
    </p:spTree>
    <p:extLst>
      <p:ext uri="{BB962C8B-B14F-4D97-AF65-F5344CB8AC3E}">
        <p14:creationId xmlns:p14="http://schemas.microsoft.com/office/powerpoint/2010/main" val="180814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sz="1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6</a:t>
            </a:fld>
            <a:endParaRPr lang="zh-TW" altLang="en-US"/>
          </a:p>
        </p:txBody>
      </p:sp>
    </p:spTree>
    <p:extLst>
      <p:ext uri="{BB962C8B-B14F-4D97-AF65-F5344CB8AC3E}">
        <p14:creationId xmlns:p14="http://schemas.microsoft.com/office/powerpoint/2010/main" val="17831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7</a:t>
            </a:fld>
            <a:endParaRPr lang="zh-TW" altLang="en-US"/>
          </a:p>
        </p:txBody>
      </p:sp>
    </p:spTree>
    <p:extLst>
      <p:ext uri="{BB962C8B-B14F-4D97-AF65-F5344CB8AC3E}">
        <p14:creationId xmlns:p14="http://schemas.microsoft.com/office/powerpoint/2010/main" val="321662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8</a:t>
            </a:fld>
            <a:endParaRPr lang="zh-TW" altLang="en-US"/>
          </a:p>
        </p:txBody>
      </p:sp>
    </p:spTree>
    <p:extLst>
      <p:ext uri="{BB962C8B-B14F-4D97-AF65-F5344CB8AC3E}">
        <p14:creationId xmlns:p14="http://schemas.microsoft.com/office/powerpoint/2010/main" val="84385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800" kern="100" dirty="0">
              <a:solidFill>
                <a:srgbClr val="000000"/>
              </a:solidFill>
              <a:effectLst/>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9</a:t>
            </a:fld>
            <a:endParaRPr lang="zh-TW" altLang="en-US"/>
          </a:p>
        </p:txBody>
      </p:sp>
    </p:spTree>
    <p:extLst>
      <p:ext uri="{BB962C8B-B14F-4D97-AF65-F5344CB8AC3E}">
        <p14:creationId xmlns:p14="http://schemas.microsoft.com/office/powerpoint/2010/main" val="118929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BDADFA7F-88B0-4443-87EB-4C4E94CC00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2AC8D5C-2707-4EAD-A89F-41BF72CBDC3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1D607A5-F695-4A15-A039-141E5BD96B80}"/>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2052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97787-5B95-48BB-9436-D66712F484A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30CAA1A-ABE3-4D82-8E61-0CB9E3B6A7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D925C12-7BBE-4D57-9201-BC86DB2EF2BE}"/>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454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2D62CC8-36E0-47FA-9CC0-CD78AD077B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307C169-078F-40C0-9FC1-78FCA0B2096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EB5155A6-5B46-41D1-88A2-71CB7D93BD5C}"/>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956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a:extLst>
              <a:ext uri="{FF2B5EF4-FFF2-40B4-BE49-F238E27FC236}">
                <a16:creationId xmlns:a16="http://schemas.microsoft.com/office/drawing/2014/main" id="{68A3F172-8BE3-446E-88CF-8244A70121C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A438098-9B64-4B83-96E3-F32254103B3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81F91F08-154A-424C-BDF1-046BE5C6289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8797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5EBA46A-5E71-4CFF-9F34-1BB0E7322A1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21FE618-F654-494B-B0DE-3AA4EAFAD34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B27567A-1244-4247-B07A-7D447B761DF8}"/>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12778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9734D8AD-914E-4AE8-8DBB-94F5B3DDD7D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5F04E8C-E1C7-44B2-A252-933B3336E20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68BA0E7-3422-4BDD-8FB8-BCC92302F1D9}"/>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51329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9FD0278-2F00-4073-96C5-359E644AB0C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C550DD6-71D3-4B03-B22C-A55EBBE0644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A22247B-FE6B-4DD3-8C06-2C2F3A687F7D}"/>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00099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99983DE3-C48E-4B25-805E-B412C359193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5E1CBB6-8941-4A49-9F37-FD689BD7871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C4954E12-183B-43A4-BD11-8F67C1B256E7}"/>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734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0E9D560F-CDE8-4621-BAA1-6644791F468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A9CF44CC-25EA-4A44-821A-F07BCD0A0F2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2AD5DF08-6561-4A18-9473-620DC739583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015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148997-BCEE-43F1-A3A4-A6352D35C5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895C5E76-0142-4713-8C1E-3E65D28FFCD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F5F84777-CE4C-4202-A602-B080A9AAFEF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885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652186-4DC7-4980-99EB-4EE028324DA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E6E0C3D-2BF8-42E0-8AC1-C350686CF4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EB29AAB-79E8-4085-A701-173C51D0056B}"/>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91375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2A0AA57-FAB0-480F-8CFF-BD5AE851F61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3562968-6124-43F0-AA17-C73E66FEEA6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42186B2-6848-496A-AEBE-1C50C65450E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1274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C04D45-15C5-49BF-A991-F889A77A1BA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a:extLst>
              <a:ext uri="{FF2B5EF4-FFF2-40B4-BE49-F238E27FC236}">
                <a16:creationId xmlns:a16="http://schemas.microsoft.com/office/drawing/2014/main" id="{4971F61E-C1C8-4C6B-86E6-C23E3CE66F0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44100" name="Rectangle 4">
            <a:extLst>
              <a:ext uri="{FF2B5EF4-FFF2-40B4-BE49-F238E27FC236}">
                <a16:creationId xmlns:a16="http://schemas.microsoft.com/office/drawing/2014/main" id="{7AD9C658-0544-42FD-B42C-3090645C26B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kumimoji="1" sz="1400">
                <a:latin typeface="+mn-lt"/>
                <a:ea typeface="+mn-ea"/>
              </a:defRPr>
            </a:lvl1pPr>
          </a:lstStyle>
          <a:p>
            <a:pPr>
              <a:defRPr/>
            </a:pPr>
            <a:endParaRPr lang="en-US" altLang="zh-TW"/>
          </a:p>
        </p:txBody>
      </p:sp>
      <p:sp>
        <p:nvSpPr>
          <p:cNvPr id="644101" name="Rectangle 5">
            <a:extLst>
              <a:ext uri="{FF2B5EF4-FFF2-40B4-BE49-F238E27FC236}">
                <a16:creationId xmlns:a16="http://schemas.microsoft.com/office/drawing/2014/main" id="{95D1229A-D454-4062-AF37-B21D506E7B6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defRPr>
            </a:lvl1pPr>
          </a:lstStyle>
          <a:p>
            <a:pPr>
              <a:defRPr/>
            </a:pPr>
            <a:endParaRPr lang="en-US" altLang="zh-TW"/>
          </a:p>
        </p:txBody>
      </p:sp>
      <p:sp>
        <p:nvSpPr>
          <p:cNvPr id="644102" name="Rectangle 6">
            <a:extLst>
              <a:ext uri="{FF2B5EF4-FFF2-40B4-BE49-F238E27FC236}">
                <a16:creationId xmlns:a16="http://schemas.microsoft.com/office/drawing/2014/main" id="{1BDD48D3-3714-4751-9F28-A162E1464E4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mn-lt"/>
                <a:ea typeface="+mn-ea"/>
              </a:defRPr>
            </a:lvl1pPr>
          </a:lstStyle>
          <a:p>
            <a:pPr>
              <a:defRPr/>
            </a:pPr>
            <a:endParaRPr lang="en-US" altLang="zh-TW"/>
          </a:p>
        </p:txBody>
      </p:sp>
      <p:sp>
        <p:nvSpPr>
          <p:cNvPr id="2055" name="AutoShape 7">
            <a:extLst>
              <a:ext uri="{FF2B5EF4-FFF2-40B4-BE49-F238E27FC236}">
                <a16:creationId xmlns:a16="http://schemas.microsoft.com/office/drawing/2014/main" id="{DFD015E7-778A-4E13-861C-152DFE64B844}"/>
              </a:ext>
            </a:extLst>
          </p:cNvPr>
          <p:cNvSpPr>
            <a:spLocks noChangeArrowheads="1"/>
          </p:cNvSpPr>
          <p:nvPr/>
        </p:nvSpPr>
        <p:spPr bwMode="auto">
          <a:xfrm flipH="1" flipV="1">
            <a:off x="11569700" y="1"/>
            <a:ext cx="670984" cy="360363"/>
          </a:xfrm>
          <a:prstGeom prst="rtTriangle">
            <a:avLst/>
          </a:prstGeom>
          <a:gradFill rotWithShape="1">
            <a:gsLst>
              <a:gs pos="0">
                <a:srgbClr val="FF0000"/>
              </a:gs>
              <a:gs pos="100000">
                <a:srgbClr val="FFFF00"/>
              </a:gs>
            </a:gsLst>
            <a:lin ang="0" scaled="1"/>
          </a:gradFill>
          <a:ln>
            <a:noFill/>
          </a:ln>
          <a:effectLst/>
        </p:spPr>
        <p:txBody>
          <a:bodyPr wrap="none" anchor="ct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defRPr/>
            </a:pPr>
            <a:endParaRPr lang="zh-TW" altLang="en-US" sz="2000"/>
          </a:p>
        </p:txBody>
      </p:sp>
      <p:sp>
        <p:nvSpPr>
          <p:cNvPr id="2056" name="Line 11">
            <a:extLst>
              <a:ext uri="{FF2B5EF4-FFF2-40B4-BE49-F238E27FC236}">
                <a16:creationId xmlns:a16="http://schemas.microsoft.com/office/drawing/2014/main" id="{EE4B6D4C-C8B7-4E2A-A112-E4052B635F23}"/>
              </a:ext>
            </a:extLst>
          </p:cNvPr>
          <p:cNvSpPr>
            <a:spLocks noChangeShapeType="1"/>
          </p:cNvSpPr>
          <p:nvPr/>
        </p:nvSpPr>
        <p:spPr bwMode="auto">
          <a:xfrm>
            <a:off x="1" y="1220788"/>
            <a:ext cx="12145433"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p>
        </p:txBody>
      </p:sp>
      <p:sp>
        <p:nvSpPr>
          <p:cNvPr id="2057" name="Rectangle 12">
            <a:extLst>
              <a:ext uri="{FF2B5EF4-FFF2-40B4-BE49-F238E27FC236}">
                <a16:creationId xmlns:a16="http://schemas.microsoft.com/office/drawing/2014/main" id="{D969CB4F-081B-4526-AB30-FE49A5AC2379}"/>
              </a:ext>
            </a:extLst>
          </p:cNvPr>
          <p:cNvSpPr>
            <a:spLocks noChangeArrowheads="1"/>
          </p:cNvSpPr>
          <p:nvPr/>
        </p:nvSpPr>
        <p:spPr bwMode="auto">
          <a:xfrm>
            <a:off x="11518901" y="6570664"/>
            <a:ext cx="673100" cy="287337"/>
          </a:xfrm>
          <a:prstGeom prst="rect">
            <a:avLst/>
          </a:prstGeom>
          <a:noFill/>
          <a:ln>
            <a:noFill/>
          </a:ln>
        </p:spPr>
        <p:txBody>
          <a:bodyP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lgn="r" eaLnBrk="1" hangingPunct="1"/>
            <a:fld id="{055171CA-E203-4B69-A2B0-A792E543931B}" type="slidenum">
              <a:rPr kumimoji="1" lang="zh-TW" altLang="en-US" sz="1200" b="1">
                <a:ea typeface="新細明體" panose="02020500000000000000" pitchFamily="18" charset="-120"/>
              </a:rPr>
              <a:pPr algn="r" eaLnBrk="1" hangingPunct="1"/>
              <a:t>‹#›</a:t>
            </a:fld>
            <a:endParaRPr kumimoji="1" lang="en-US" altLang="zh-TW" sz="1200" b="1">
              <a:ea typeface="新細明體" panose="02020500000000000000" pitchFamily="18" charset="-120"/>
            </a:endParaRPr>
          </a:p>
        </p:txBody>
      </p:sp>
    </p:spTree>
    <p:extLst>
      <p:ext uri="{BB962C8B-B14F-4D97-AF65-F5344CB8AC3E}">
        <p14:creationId xmlns:p14="http://schemas.microsoft.com/office/powerpoint/2010/main" val="369685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spaces.com.tw/en/a2-8900/Remuneration-Committee.html"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64754" y="3203048"/>
            <a:ext cx="7359650" cy="1938992"/>
          </a:xfrm>
          <a:prstGeom prst="rect">
            <a:avLst/>
          </a:prstGeom>
          <a:noFill/>
          <a:ln>
            <a:noFill/>
          </a:ln>
          <a:effectLst/>
        </p:spPr>
        <p:txBody>
          <a:bodyPr>
            <a:spAutoFit/>
          </a:bodyPr>
          <a:lstStyle/>
          <a:p>
            <a:pPr algn="ctr" fontAlgn="ctr">
              <a:spcBef>
                <a:spcPct val="50000"/>
              </a:spcBef>
              <a:spcAft>
                <a:spcPct val="0"/>
              </a:spcAft>
              <a:defRPr/>
            </a:pPr>
            <a:r>
              <a:rPr kumimoji="1" lang="en-US" altLang="zh-TW" sz="4800" b="1" dirty="0" err="1">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Coporate</a:t>
            </a: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 Presentation</a:t>
            </a:r>
            <a:endParaRPr kumimoji="1" lang="zh-TW" altLang="en-US"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a:p>
            <a:pPr algn="ctr" fontAlgn="ctr">
              <a:spcBef>
                <a:spcPct val="50000"/>
              </a:spcBef>
              <a:spcAft>
                <a:spcPct val="0"/>
              </a:spcAft>
              <a:defRPr/>
            </a:pP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2024</a:t>
            </a: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4352925" y="4213225"/>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a:spcBef>
                <a:spcPct val="0"/>
              </a:spcBef>
              <a:spcAft>
                <a:spcPct val="0"/>
              </a:spcAft>
              <a:buNone/>
            </a:pPr>
            <a:endParaRPr kumimoji="0" lang="zh-TW" altLang="en-US" b="1">
              <a:solidFill>
                <a:srgbClr val="000000"/>
              </a:solidFill>
              <a:latin typeface="Times New Roman" panose="02020603050405020304" pitchFamily="18"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998838" y="1893290"/>
            <a:ext cx="10194324" cy="1015663"/>
          </a:xfrm>
          <a:prstGeom prst="rect">
            <a:avLst/>
          </a:prstGeom>
          <a:noFill/>
          <a:ln>
            <a:noFill/>
          </a:ln>
          <a:effectLst/>
        </p:spPr>
        <p:txBody>
          <a:bodyPr wrap="square">
            <a:spAutoFit/>
          </a:bodyPr>
          <a:lstStyle/>
          <a:p>
            <a:pPr eaLnBrk="0" fontAlgn="base" hangingPunct="0">
              <a:spcBef>
                <a:spcPct val="0"/>
              </a:spcBef>
              <a:spcAft>
                <a:spcPct val="0"/>
              </a:spcAft>
              <a:defRPr/>
            </a:pPr>
            <a:r>
              <a:rPr kumimoji="1" lang="en-US" altLang="zh-TW" sz="6000" b="1" dirty="0">
                <a:solidFill>
                  <a:schemeClr val="tx1">
                    <a:lumMod val="65000"/>
                    <a:lumOff val="3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rPr>
              <a:t>Yeh-Chiang Technology Corp.</a:t>
            </a:r>
            <a:endParaRPr kumimoji="1" lang="zh-TW" altLang="en-US" sz="6000" b="1" dirty="0">
              <a:solidFill>
                <a:schemeClr val="tx1">
                  <a:lumMod val="65000"/>
                  <a:lumOff val="3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
        <p:nvSpPr>
          <p:cNvPr id="8" name="Rectangle 7">
            <a:extLst>
              <a:ext uri="{FF2B5EF4-FFF2-40B4-BE49-F238E27FC236}">
                <a16:creationId xmlns:a16="http://schemas.microsoft.com/office/drawing/2014/main" id="{1DD26D17-5822-4DE5-88B0-3695A7730D9D}"/>
              </a:ext>
            </a:extLst>
          </p:cNvPr>
          <p:cNvSpPr>
            <a:spLocks noChangeArrowheads="1"/>
          </p:cNvSpPr>
          <p:nvPr/>
        </p:nvSpPr>
        <p:spPr bwMode="auto">
          <a:xfrm>
            <a:off x="2364754" y="1377157"/>
            <a:ext cx="1988171" cy="369332"/>
          </a:xfrm>
          <a:prstGeom prst="rect">
            <a:avLst/>
          </a:prstGeom>
          <a:noFill/>
          <a:ln>
            <a:noFill/>
          </a:ln>
          <a:effectLst/>
        </p:spPr>
        <p:txBody>
          <a:bodyPr wrap="square">
            <a:spAutoFit/>
          </a:bodyPr>
          <a:lstStyle/>
          <a:p>
            <a:pPr>
              <a:defRPr/>
            </a:pPr>
            <a:r>
              <a:rPr kumimoji="1" lang="en-US" altLang="zh-TW" dirty="0">
                <a:effectLst>
                  <a:outerShdw blurRad="38100" dist="38100" dir="2700000" algn="tl">
                    <a:srgbClr val="C0C0C0"/>
                  </a:outerShdw>
                </a:effectLst>
                <a:latin typeface="標楷體" panose="03000509000000000000" pitchFamily="65" charset="-120"/>
                <a:ea typeface="標楷體" panose="03000509000000000000" pitchFamily="65" charset="-120"/>
              </a:rPr>
              <a:t>6124.TT</a:t>
            </a:r>
            <a:endParaRPr kumimoji="1" lang="zh-TW" altLang="en-US" dirty="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9" name="Rectangle 4">
            <a:extLst>
              <a:ext uri="{FF2B5EF4-FFF2-40B4-BE49-F238E27FC236}">
                <a16:creationId xmlns:a16="http://schemas.microsoft.com/office/drawing/2014/main" id="{D7437B6E-B261-4582-A0A4-95E39E336640}"/>
              </a:ext>
            </a:extLst>
          </p:cNvPr>
          <p:cNvSpPr>
            <a:spLocks noChangeArrowheads="1"/>
          </p:cNvSpPr>
          <p:nvPr/>
        </p:nvSpPr>
        <p:spPr bwMode="auto">
          <a:xfrm>
            <a:off x="5721179" y="5593841"/>
            <a:ext cx="5875388" cy="1077218"/>
          </a:xfrm>
          <a:prstGeom prst="rect">
            <a:avLst/>
          </a:prstGeom>
          <a:noFill/>
          <a:ln>
            <a:noFill/>
          </a:ln>
          <a:effectLst/>
        </p:spPr>
        <p:txBody>
          <a:bodyPr wrap="square">
            <a:spAutoFit/>
          </a:bodyPr>
          <a:lstStyle/>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Invest-shareholders-contact</a:t>
            </a:r>
            <a:r>
              <a:rPr kumimoji="1" lang="zh-TW" altLang="en-US"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Spokesperson </a:t>
            </a:r>
            <a:r>
              <a:rPr kumimoji="1" lang="en-US" altLang="zh-TW" sz="1600" dirty="0" err="1">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Wenhow</a:t>
            </a: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 Cheng</a:t>
            </a: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E-mail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kumimoji="1" lang="en-US" altLang="zh-TW" sz="1600" dirty="0">
                <a:solidFill>
                  <a:schemeClr val="bg2">
                    <a:lumMod val="75000"/>
                  </a:schemeClr>
                </a:solidFill>
                <a:latin typeface="Arial" panose="020B0604020202020204" pitchFamily="34" charset="0"/>
                <a:ea typeface="標楷體" panose="03000509000000000000" pitchFamily="65" charset="-120"/>
                <a:cs typeface="Arial" panose="020B0604020202020204" pitchFamily="34" charset="0"/>
              </a:rPr>
              <a:t>wenhow</a:t>
            </a:r>
            <a:r>
              <a:rPr lang="en-US" altLang="zh-TW" sz="1600" b="0" i="0" dirty="0">
                <a:solidFill>
                  <a:schemeClr val="bg2">
                    <a:lumMod val="75000"/>
                  </a:schemeClr>
                </a:solidFill>
                <a:effectLst/>
                <a:latin typeface="Arial" panose="020B0604020202020204" pitchFamily="34" charset="0"/>
                <a:ea typeface="標楷體" panose="03000509000000000000" pitchFamily="65" charset="-120"/>
                <a:cs typeface="Arial" panose="020B0604020202020204" pitchFamily="34" charset="0"/>
              </a:rPr>
              <a:t>_cheng@yctc.com.tw</a:t>
            </a:r>
            <a:r>
              <a:rPr kumimoji="1" lang="zh-TW" altLang="en-US"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 </a:t>
            </a:r>
            <a:endParaRPr kumimoji="1" lang="en-US" altLang="zh-TW"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TEL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02-26551166</a:t>
            </a:r>
            <a:endPar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p:txBody>
      </p:sp>
      <p:sp>
        <p:nvSpPr>
          <p:cNvPr id="11" name="Rectangle 4">
            <a:extLst>
              <a:ext uri="{FF2B5EF4-FFF2-40B4-BE49-F238E27FC236}">
                <a16:creationId xmlns:a16="http://schemas.microsoft.com/office/drawing/2014/main" id="{C7463A08-205D-4831-8A3A-6C41304AC767}"/>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04A7FFA0-0C08-6BCF-884D-1DC1C0BD89FD}"/>
              </a:ext>
            </a:extLst>
          </p:cNvPr>
          <p:cNvSpPr>
            <a:spLocks noChangeArrowheads="1"/>
          </p:cNvSpPr>
          <p:nvPr/>
        </p:nvSpPr>
        <p:spPr bwMode="auto">
          <a:xfrm>
            <a:off x="2673373" y="2829690"/>
            <a:ext cx="656688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3</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5992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文字版面配置區 8">
            <a:extLst>
              <a:ext uri="{FF2B5EF4-FFF2-40B4-BE49-F238E27FC236}">
                <a16:creationId xmlns:a16="http://schemas.microsoft.com/office/drawing/2014/main" id="{621E002C-1FDF-6CE9-CB89-AD598A0607B8}"/>
              </a:ext>
            </a:extLst>
          </p:cNvPr>
          <p:cNvSpPr txBox="1">
            <a:spLocks/>
          </p:cNvSpPr>
          <p:nvPr/>
        </p:nvSpPr>
        <p:spPr bwMode="auto">
          <a:xfrm>
            <a:off x="2628992" y="1548261"/>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Market Overview</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8" name="文字版面配置區 8">
            <a:extLst>
              <a:ext uri="{FF2B5EF4-FFF2-40B4-BE49-F238E27FC236}">
                <a16:creationId xmlns:a16="http://schemas.microsoft.com/office/drawing/2014/main" id="{2AE352A7-0ED4-DBD7-DDC4-767033903557}"/>
              </a:ext>
            </a:extLst>
          </p:cNvPr>
          <p:cNvSpPr txBox="1">
            <a:spLocks/>
          </p:cNvSpPr>
          <p:nvPr/>
        </p:nvSpPr>
        <p:spPr bwMode="auto">
          <a:xfrm>
            <a:off x="3125776" y="2499072"/>
            <a:ext cx="7191041" cy="11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dirty="0">
                <a:solidFill>
                  <a:schemeClr val="tx1">
                    <a:lumMod val="65000"/>
                    <a:lumOff val="35000"/>
                  </a:schemeClr>
                </a:solidFill>
              </a:rPr>
              <a:t>Ultrathin heat pipe for cellphone</a:t>
            </a:r>
            <a:endPar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tx1">
                    <a:lumMod val="65000"/>
                    <a:lumOff val="35000"/>
                  </a:schemeClr>
                </a:solidFill>
              </a:rPr>
              <a:t>Ultrathin vapor chamber for cellphone</a:t>
            </a:r>
            <a:endPar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Car heat radiation application</a:t>
            </a:r>
          </a:p>
        </p:txBody>
      </p:sp>
      <p:sp>
        <p:nvSpPr>
          <p:cNvPr id="9" name="文字版面配置區 8">
            <a:extLst>
              <a:ext uri="{FF2B5EF4-FFF2-40B4-BE49-F238E27FC236}">
                <a16:creationId xmlns:a16="http://schemas.microsoft.com/office/drawing/2014/main" id="{F90846FC-77E8-C3F0-A67B-F18657974024}"/>
              </a:ext>
            </a:extLst>
          </p:cNvPr>
          <p:cNvSpPr txBox="1">
            <a:spLocks/>
          </p:cNvSpPr>
          <p:nvPr/>
        </p:nvSpPr>
        <p:spPr bwMode="auto">
          <a:xfrm>
            <a:off x="2628992" y="3596690"/>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Competitive niche and challenges</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10" name="文字版面配置區 8">
            <a:extLst>
              <a:ext uri="{FF2B5EF4-FFF2-40B4-BE49-F238E27FC236}">
                <a16:creationId xmlns:a16="http://schemas.microsoft.com/office/drawing/2014/main" id="{A45DAD2E-9847-65D2-31F2-7EE960F9023A}"/>
              </a:ext>
            </a:extLst>
          </p:cNvPr>
          <p:cNvSpPr txBox="1">
            <a:spLocks/>
          </p:cNvSpPr>
          <p:nvPr/>
        </p:nvSpPr>
        <p:spPr bwMode="auto">
          <a:xfrm>
            <a:off x="3125776" y="4541495"/>
            <a:ext cx="5909940" cy="87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kern="1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Unfavorable factors and countermeasures</a:t>
            </a:r>
            <a:endPar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Favorable factors</a:t>
            </a:r>
          </a:p>
        </p:txBody>
      </p:sp>
    </p:spTree>
    <p:extLst>
      <p:ext uri="{BB962C8B-B14F-4D97-AF65-F5344CB8AC3E}">
        <p14:creationId xmlns:p14="http://schemas.microsoft.com/office/powerpoint/2010/main" val="136262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45863" y="3429000"/>
            <a:ext cx="8813094"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The financial numbers hereby are based on International Financial Reporting Standards(IFRS)</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Consolidated Financial Statements were reviewed by CPA</a:t>
            </a:r>
            <a:endParaRPr kumimoji="0" lang="zh-TW" altLang="en-US"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60D05289-41E1-DAF2-F769-593DEBF4938A}"/>
              </a:ext>
            </a:extLst>
          </p:cNvPr>
          <p:cNvSpPr>
            <a:spLocks noChangeArrowheads="1"/>
          </p:cNvSpPr>
          <p:nvPr/>
        </p:nvSpPr>
        <p:spPr bwMode="auto">
          <a:xfrm>
            <a:off x="2432821" y="2393769"/>
            <a:ext cx="7326358"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4</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07025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4" name="圖片 3">
            <a:extLst>
              <a:ext uri="{FF2B5EF4-FFF2-40B4-BE49-F238E27FC236}">
                <a16:creationId xmlns:a16="http://schemas.microsoft.com/office/drawing/2014/main" id="{8E5C2C62-BA9D-179A-D370-251E6DFDAB1B}"/>
              </a:ext>
            </a:extLst>
          </p:cNvPr>
          <p:cNvPicPr>
            <a:picLocks noChangeAspect="1"/>
          </p:cNvPicPr>
          <p:nvPr/>
        </p:nvPicPr>
        <p:blipFill>
          <a:blip r:embed="rId5"/>
          <a:stretch>
            <a:fillRect/>
          </a:stretch>
        </p:blipFill>
        <p:spPr>
          <a:xfrm>
            <a:off x="1776177" y="1381690"/>
            <a:ext cx="8655058" cy="4621544"/>
          </a:xfrm>
          <a:prstGeom prst="rect">
            <a:avLst/>
          </a:prstGeom>
        </p:spPr>
      </p:pic>
    </p:spTree>
    <p:extLst>
      <p:ext uri="{BB962C8B-B14F-4D97-AF65-F5344CB8AC3E}">
        <p14:creationId xmlns:p14="http://schemas.microsoft.com/office/powerpoint/2010/main" val="14429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6" name="圖片 5">
            <a:extLst>
              <a:ext uri="{FF2B5EF4-FFF2-40B4-BE49-F238E27FC236}">
                <a16:creationId xmlns:a16="http://schemas.microsoft.com/office/drawing/2014/main" id="{F4ACAB1D-8479-848E-88B3-BA3F13D8A2AE}"/>
              </a:ext>
            </a:extLst>
          </p:cNvPr>
          <p:cNvPicPr>
            <a:picLocks noChangeAspect="1"/>
          </p:cNvPicPr>
          <p:nvPr/>
        </p:nvPicPr>
        <p:blipFill>
          <a:blip r:embed="rId5"/>
          <a:stretch>
            <a:fillRect/>
          </a:stretch>
        </p:blipFill>
        <p:spPr>
          <a:xfrm>
            <a:off x="1250673" y="1723580"/>
            <a:ext cx="10158274" cy="4094125"/>
          </a:xfrm>
          <a:prstGeom prst="rect">
            <a:avLst/>
          </a:prstGeom>
        </p:spPr>
      </p:pic>
    </p:spTree>
    <p:extLst>
      <p:ext uri="{BB962C8B-B14F-4D97-AF65-F5344CB8AC3E}">
        <p14:creationId xmlns:p14="http://schemas.microsoft.com/office/powerpoint/2010/main" val="26496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E21B8EDB-3FDE-67D1-9724-63EFD4FEA349}"/>
              </a:ext>
            </a:extLst>
          </p:cNvPr>
          <p:cNvSpPr>
            <a:spLocks noChangeArrowheads="1"/>
          </p:cNvSpPr>
          <p:nvPr/>
        </p:nvSpPr>
        <p:spPr bwMode="auto">
          <a:xfrm>
            <a:off x="4079875" y="329053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5</a:t>
            </a: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274938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1275347" y="2893616"/>
            <a:ext cx="10503567" cy="2554545"/>
          </a:xfrm>
          <a:prstGeom prst="rect">
            <a:avLst/>
          </a:prstGeom>
          <a:noFill/>
          <a:ln>
            <a:noFill/>
          </a:ln>
          <a:effectLst/>
        </p:spPr>
        <p:txBody>
          <a:bodyPr wrap="square">
            <a:spAutoFit/>
          </a:bodyPr>
          <a:lstStyle/>
          <a:p>
            <a:pPr fontAlgn="ctr">
              <a:spcBef>
                <a:spcPts val="1200"/>
              </a:spcBef>
              <a:spcAft>
                <a:spcPct val="0"/>
              </a:spcAft>
              <a:defRPr/>
            </a:pPr>
            <a:r>
              <a:rPr lang="en-US" altLang="zh-TW" sz="2000" dirty="0">
                <a:solidFill>
                  <a:schemeClr val="bg2">
                    <a:lumMod val="75000"/>
                  </a:schemeClr>
                </a:solidFill>
              </a:rPr>
              <a:t>This presentation may contain forward looking statements subject to significant risks, uncertainties and actual results may differ materially from those contained in the forward</a:t>
            </a:r>
            <a:r>
              <a:rPr lang="zh-TW" altLang="en-US" sz="2000" dirty="0">
                <a:solidFill>
                  <a:schemeClr val="bg2">
                    <a:lumMod val="75000"/>
                  </a:schemeClr>
                </a:solidFill>
              </a:rPr>
              <a:t> </a:t>
            </a:r>
            <a:r>
              <a:rPr lang="en-US" altLang="zh-TW" sz="2000" dirty="0">
                <a:solidFill>
                  <a:schemeClr val="bg2">
                    <a:lumMod val="75000"/>
                  </a:schemeClr>
                </a:solidFill>
              </a:rPr>
              <a:t>looking statement. Information in this presentation should not be considered as advice or a recommendation to investors in relation to investment objectives and decisions. None of the Company nor any of its respective affiliates, advisors or representatives shall have any liability. Readers are cautioned not to place undue reliance on forward looking statements. The Company does not undertake any obligation to update any forward-looking statement, whether as a result of new information, future events, or otherwise.</a:t>
            </a:r>
            <a:endParaRPr kumimoji="1" lang="zh-TW" altLang="en-US" sz="20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881908" y="1369517"/>
            <a:ext cx="5754688" cy="707886"/>
          </a:xfrm>
          <a:prstGeom prst="rect">
            <a:avLst/>
          </a:prstGeom>
          <a:noFill/>
          <a:ln>
            <a:noFill/>
          </a:ln>
          <a:effectLst/>
        </p:spPr>
        <p:txBody>
          <a:bodyPr wrap="square">
            <a:spAutoFit/>
          </a:bodyPr>
          <a:lstStyle/>
          <a:p>
            <a:pPr eaLnBrk="0" fontAlgn="base" hangingPunct="0">
              <a:spcBef>
                <a:spcPct val="0"/>
              </a:spcBef>
              <a:spcAft>
                <a:spcPct val="0"/>
              </a:spcAft>
              <a:defRPr/>
            </a:pPr>
            <a:r>
              <a:rPr lang="en-US" altLang="zh-TW" sz="4000" dirty="0">
                <a:solidFill>
                  <a:schemeClr val="bg2">
                    <a:lumMod val="75000"/>
                  </a:schemeClr>
                </a:solidFill>
              </a:rPr>
              <a:t>Safe Harbor Notice</a:t>
            </a:r>
            <a:endParaRPr kumimoji="1" lang="zh-TW" altLang="en-US" sz="4000" dirty="0">
              <a:solidFill>
                <a:schemeClr val="bg2">
                  <a:lumMod val="7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
        <p:nvSpPr>
          <p:cNvPr id="10" name="Rectangle 4">
            <a:extLst>
              <a:ext uri="{FF2B5EF4-FFF2-40B4-BE49-F238E27FC236}">
                <a16:creationId xmlns:a16="http://schemas.microsoft.com/office/drawing/2014/main" id="{E5D90A3A-9C05-4B0C-8532-7EBA6A59B3B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Tree>
    <p:extLst>
      <p:ext uri="{BB962C8B-B14F-4D97-AF65-F5344CB8AC3E}">
        <p14:creationId xmlns:p14="http://schemas.microsoft.com/office/powerpoint/2010/main" val="7224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98403" y="1565901"/>
            <a:ext cx="7941293"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1</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2398403" y="2522111"/>
            <a:ext cx="7941293"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2</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0" name="Rectangle 7">
            <a:extLst>
              <a:ext uri="{FF2B5EF4-FFF2-40B4-BE49-F238E27FC236}">
                <a16:creationId xmlns:a16="http://schemas.microsoft.com/office/drawing/2014/main" id="{483FA7C4-3E3C-43D9-B59C-AED71FC2417E}"/>
              </a:ext>
            </a:extLst>
          </p:cNvPr>
          <p:cNvSpPr>
            <a:spLocks noChangeArrowheads="1"/>
          </p:cNvSpPr>
          <p:nvPr/>
        </p:nvSpPr>
        <p:spPr bwMode="auto">
          <a:xfrm>
            <a:off x="2398403" y="3478321"/>
            <a:ext cx="7267525"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3</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1" name="Rectangle 7">
            <a:extLst>
              <a:ext uri="{FF2B5EF4-FFF2-40B4-BE49-F238E27FC236}">
                <a16:creationId xmlns:a16="http://schemas.microsoft.com/office/drawing/2014/main" id="{42EDB316-481A-4136-814E-8491937C5130}"/>
              </a:ext>
            </a:extLst>
          </p:cNvPr>
          <p:cNvSpPr>
            <a:spLocks noChangeArrowheads="1"/>
          </p:cNvSpPr>
          <p:nvPr/>
        </p:nvSpPr>
        <p:spPr bwMode="auto">
          <a:xfrm>
            <a:off x="2398403" y="517566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5</a:t>
            </a: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Rectangle 7">
            <a:extLst>
              <a:ext uri="{FF2B5EF4-FFF2-40B4-BE49-F238E27FC236}">
                <a16:creationId xmlns:a16="http://schemas.microsoft.com/office/drawing/2014/main" id="{5FE9D7BD-6291-E6D2-7605-052DD42663BB}"/>
              </a:ext>
            </a:extLst>
          </p:cNvPr>
          <p:cNvSpPr>
            <a:spLocks noChangeArrowheads="1"/>
          </p:cNvSpPr>
          <p:nvPr/>
        </p:nvSpPr>
        <p:spPr bwMode="auto">
          <a:xfrm>
            <a:off x="2398403" y="4332808"/>
            <a:ext cx="8505929"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4</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1579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1" name="Rectangle 4">
            <a:extLst>
              <a:ext uri="{FF2B5EF4-FFF2-40B4-BE49-F238E27FC236}">
                <a16:creationId xmlns:a16="http://schemas.microsoft.com/office/drawing/2014/main" id="{93A940C8-0391-6829-EDDC-3D5B86361D9D}"/>
              </a:ext>
            </a:extLst>
          </p:cNvPr>
          <p:cNvSpPr>
            <a:spLocks noChangeArrowheads="1"/>
          </p:cNvSpPr>
          <p:nvPr/>
        </p:nvSpPr>
        <p:spPr bwMode="auto">
          <a:xfrm>
            <a:off x="3409702" y="3013501"/>
            <a:ext cx="5372596"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1</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p>
        </p:txBody>
      </p:sp>
    </p:spTree>
    <p:extLst>
      <p:ext uri="{BB962C8B-B14F-4D97-AF65-F5344CB8AC3E}">
        <p14:creationId xmlns:p14="http://schemas.microsoft.com/office/powerpoint/2010/main" val="19332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矩形 4">
            <a:extLst>
              <a:ext uri="{FF2B5EF4-FFF2-40B4-BE49-F238E27FC236}">
                <a16:creationId xmlns:a16="http://schemas.microsoft.com/office/drawing/2014/main" id="{3854D77F-168D-FE66-8164-DEB60E0F0F06}"/>
              </a:ext>
            </a:extLst>
          </p:cNvPr>
          <p:cNvSpPr/>
          <p:nvPr/>
        </p:nvSpPr>
        <p:spPr>
          <a:xfrm>
            <a:off x="1332186" y="2047248"/>
            <a:ext cx="5369404" cy="3729867"/>
          </a:xfrm>
          <a:prstGeom prst="rect">
            <a:avLst/>
          </a:prstGeom>
        </p:spPr>
        <p:txBody>
          <a:bodyPr wrap="square">
            <a:spAutoFit/>
          </a:bodyPr>
          <a:lstStyle/>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Established</a:t>
            </a:r>
            <a:r>
              <a:rPr lang="zh-TW" altLang="en-US" sz="2000" dirty="0">
                <a:latin typeface="Tahoma" panose="020B0604030504040204" pitchFamily="34" charset="0"/>
                <a:ea typeface="標楷體" panose="03000509000000000000"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1994.12.23</a:t>
            </a:r>
          </a:p>
          <a:p>
            <a:pPr marL="357188" indent="-357188">
              <a:lnSpc>
                <a:spcPct val="150000"/>
              </a:lnSpc>
              <a:buFont typeface="Wingdings" panose="05000000000000000000" pitchFamily="2" charset="2"/>
              <a:buChar char="n"/>
            </a:pPr>
            <a:r>
              <a:rPr lang="en-US" altLang="zh-TW" sz="2000" b="0" kern="0" dirty="0">
                <a:latin typeface="Tahoma" panose="020B0604030504040204" pitchFamily="34" charset="0"/>
                <a:ea typeface="Tahoma" panose="020B0604030504040204" pitchFamily="34" charset="0"/>
                <a:cs typeface="Tahoma" panose="020B0604030504040204" pitchFamily="34" charset="0"/>
              </a:rPr>
              <a:t>List on GTSM</a:t>
            </a:r>
            <a:r>
              <a:rPr lang="zh-TW" altLang="en-US" sz="2000" b="0" kern="0" dirty="0">
                <a:latin typeface="Tahoma" panose="020B0604030504040204" pitchFamily="34" charset="0"/>
                <a:ea typeface="標楷體" panose="03000509000000000000" pitchFamily="65" charset="-120"/>
                <a:cs typeface="Tahoma" panose="020B0604030504040204" pitchFamily="34" charset="0"/>
              </a:rPr>
              <a:t>： </a:t>
            </a:r>
            <a:r>
              <a:rPr lang="en-US" altLang="zh-TW" sz="2000" b="0" kern="0" dirty="0">
                <a:latin typeface="Tahoma" panose="020B0604030504040204" pitchFamily="34" charset="0"/>
                <a:ea typeface="Tahoma" panose="020B0604030504040204" pitchFamily="34" charset="0"/>
                <a:cs typeface="Tahoma" panose="020B0604030504040204" pitchFamily="34" charset="0"/>
              </a:rPr>
              <a:t>2002(</a:t>
            </a:r>
            <a:r>
              <a:rPr lang="en-US" altLang="zh-TW" sz="2000" dirty="0"/>
              <a:t>Stock Code: 6124)</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Capital</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標楷體" pitchFamily="65" charset="-120"/>
                <a:cs typeface="Tahoma" panose="020B0604030504040204" pitchFamily="34" charset="0"/>
              </a:rPr>
              <a:t>NT$</a:t>
            </a:r>
            <a:r>
              <a:rPr lang="en-US" altLang="zh-TW" sz="2000" dirty="0">
                <a:latin typeface="Tahoma" panose="020B0604030504040204" pitchFamily="34" charset="0"/>
                <a:ea typeface="Tahoma" panose="020B0604030504040204" pitchFamily="34" charset="0"/>
                <a:cs typeface="Tahoma" panose="020B0604030504040204" pitchFamily="34" charset="0"/>
              </a:rPr>
              <a:t>1.825</a:t>
            </a:r>
            <a:r>
              <a:rPr lang="en-US" altLang="zh-TW" sz="2000" dirty="0"/>
              <a:t> billion</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Industry category</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Electronic Parts and Components Manufacturing</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ISO27001</a:t>
            </a:r>
          </a:p>
          <a:p>
            <a:pPr marL="357188" indent="-357188">
              <a:lnSpc>
                <a:spcPct val="150000"/>
              </a:lnSpc>
              <a:buFont typeface="Wingdings" panose="05000000000000000000" pitchFamily="2" charset="2"/>
              <a:buChar char="n"/>
            </a:pP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CQC</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ISO9001</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ISO14001</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ISO45001</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Employees</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2,700(2024</a:t>
            </a:r>
            <a:r>
              <a:rPr lang="en-US" altLang="zh-TW" sz="2000" dirty="0">
                <a:latin typeface="Tahoma" panose="020B0604030504040204" pitchFamily="34" charset="0"/>
                <a:ea typeface="標楷體" pitchFamily="65" charset="-120"/>
                <a:cs typeface="Tahoma" panose="020B0604030504040204" pitchFamily="34" charset="0"/>
              </a:rPr>
              <a:t>/11</a:t>
            </a:r>
            <a:r>
              <a:rPr lang="en-US" altLang="zh-TW" sz="2000" dirty="0">
                <a:latin typeface="Tahoma" panose="020B0604030504040204" pitchFamily="34" charset="0"/>
                <a:ea typeface="Tahoma" panose="020B0604030504040204" pitchFamily="34" charset="0"/>
                <a:cs typeface="Tahoma" panose="020B0604030504040204" pitchFamily="34" charset="0"/>
              </a:rPr>
              <a:t>/25)</a:t>
            </a:r>
          </a:p>
        </p:txBody>
      </p:sp>
      <p:pic>
        <p:nvPicPr>
          <p:cNvPr id="2" name="圖片 1">
            <a:extLst>
              <a:ext uri="{FF2B5EF4-FFF2-40B4-BE49-F238E27FC236}">
                <a16:creationId xmlns:a16="http://schemas.microsoft.com/office/drawing/2014/main" id="{945F7456-F837-5EF0-E4B2-A5928408C704}"/>
              </a:ext>
            </a:extLst>
          </p:cNvPr>
          <p:cNvPicPr>
            <a:picLocks noChangeAspect="1"/>
          </p:cNvPicPr>
          <p:nvPr/>
        </p:nvPicPr>
        <p:blipFill>
          <a:blip r:embed="rId5"/>
          <a:stretch>
            <a:fillRect/>
          </a:stretch>
        </p:blipFill>
        <p:spPr>
          <a:xfrm>
            <a:off x="9128130" y="4481598"/>
            <a:ext cx="2200847" cy="1432684"/>
          </a:xfrm>
          <a:prstGeom prst="rect">
            <a:avLst/>
          </a:prstGeom>
        </p:spPr>
      </p:pic>
      <p:pic>
        <p:nvPicPr>
          <p:cNvPr id="3" name="圖片 2">
            <a:extLst>
              <a:ext uri="{FF2B5EF4-FFF2-40B4-BE49-F238E27FC236}">
                <a16:creationId xmlns:a16="http://schemas.microsoft.com/office/drawing/2014/main" id="{063FBCD9-0D21-B8E3-C05A-8A95168766F6}"/>
              </a:ext>
            </a:extLst>
          </p:cNvPr>
          <p:cNvPicPr>
            <a:picLocks noChangeAspect="1"/>
          </p:cNvPicPr>
          <p:nvPr/>
        </p:nvPicPr>
        <p:blipFill>
          <a:blip r:embed="rId6"/>
          <a:stretch>
            <a:fillRect/>
          </a:stretch>
        </p:blipFill>
        <p:spPr>
          <a:xfrm>
            <a:off x="8064948" y="3681349"/>
            <a:ext cx="1792379" cy="1048603"/>
          </a:xfrm>
          <a:prstGeom prst="rect">
            <a:avLst/>
          </a:prstGeom>
        </p:spPr>
      </p:pic>
      <p:pic>
        <p:nvPicPr>
          <p:cNvPr id="7" name="圖片 6">
            <a:extLst>
              <a:ext uri="{FF2B5EF4-FFF2-40B4-BE49-F238E27FC236}">
                <a16:creationId xmlns:a16="http://schemas.microsoft.com/office/drawing/2014/main" id="{B61E416F-EFBA-47AE-0872-90B9145580C9}"/>
              </a:ext>
            </a:extLst>
          </p:cNvPr>
          <p:cNvPicPr>
            <a:picLocks noChangeAspect="1"/>
          </p:cNvPicPr>
          <p:nvPr/>
        </p:nvPicPr>
        <p:blipFill>
          <a:blip r:embed="rId7"/>
          <a:stretch>
            <a:fillRect/>
          </a:stretch>
        </p:blipFill>
        <p:spPr>
          <a:xfrm>
            <a:off x="9920679" y="2340113"/>
            <a:ext cx="1408298" cy="1341236"/>
          </a:xfrm>
          <a:prstGeom prst="rect">
            <a:avLst/>
          </a:prstGeom>
        </p:spPr>
      </p:pic>
      <p:pic>
        <p:nvPicPr>
          <p:cNvPr id="8" name="圖片 7">
            <a:extLst>
              <a:ext uri="{FF2B5EF4-FFF2-40B4-BE49-F238E27FC236}">
                <a16:creationId xmlns:a16="http://schemas.microsoft.com/office/drawing/2014/main" id="{EBEB2539-23D0-51EE-659B-932891337FBD}"/>
              </a:ext>
            </a:extLst>
          </p:cNvPr>
          <p:cNvPicPr>
            <a:picLocks noChangeAspect="1"/>
          </p:cNvPicPr>
          <p:nvPr/>
        </p:nvPicPr>
        <p:blipFill>
          <a:blip r:embed="rId8"/>
          <a:stretch>
            <a:fillRect/>
          </a:stretch>
        </p:blipFill>
        <p:spPr>
          <a:xfrm>
            <a:off x="7990447" y="1493954"/>
            <a:ext cx="1377815" cy="1402202"/>
          </a:xfrm>
          <a:prstGeom prst="rect">
            <a:avLst/>
          </a:prstGeom>
        </p:spPr>
      </p:pic>
    </p:spTree>
    <p:extLst>
      <p:ext uri="{BB962C8B-B14F-4D97-AF65-F5344CB8AC3E}">
        <p14:creationId xmlns:p14="http://schemas.microsoft.com/office/powerpoint/2010/main" val="265376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DC5B2D0-D91C-8585-7B55-595A151BF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a:extLst>
              <a:ext uri="{FF2B5EF4-FFF2-40B4-BE49-F238E27FC236}">
                <a16:creationId xmlns:a16="http://schemas.microsoft.com/office/drawing/2014/main" id="{209ED45E-550F-0B3B-9088-6024F74779C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cxnSp>
        <p:nvCxnSpPr>
          <p:cNvPr id="4" name="Straight Connector 5">
            <a:extLst>
              <a:ext uri="{FF2B5EF4-FFF2-40B4-BE49-F238E27FC236}">
                <a16:creationId xmlns:a16="http://schemas.microsoft.com/office/drawing/2014/main" id="{8D4C51CE-08FF-6700-BD5F-7646E22B4FD6}"/>
              </a:ext>
            </a:extLst>
          </p:cNvPr>
          <p:cNvCxnSpPr>
            <a:cxnSpLocks/>
          </p:cNvCxnSpPr>
          <p:nvPr/>
        </p:nvCxnSpPr>
        <p:spPr>
          <a:xfrm>
            <a:off x="6338229" y="1272746"/>
            <a:ext cx="0" cy="54864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 name="群組 4">
            <a:extLst>
              <a:ext uri="{FF2B5EF4-FFF2-40B4-BE49-F238E27FC236}">
                <a16:creationId xmlns:a16="http://schemas.microsoft.com/office/drawing/2014/main" id="{EE95113B-6891-885B-348C-CA096410F472}"/>
              </a:ext>
            </a:extLst>
          </p:cNvPr>
          <p:cNvGrpSpPr/>
          <p:nvPr/>
        </p:nvGrpSpPr>
        <p:grpSpPr>
          <a:xfrm>
            <a:off x="-278294" y="1269054"/>
            <a:ext cx="7748252" cy="707886"/>
            <a:chOff x="-829752" y="616772"/>
            <a:chExt cx="7639313" cy="738348"/>
          </a:xfrm>
        </p:grpSpPr>
        <p:sp>
          <p:nvSpPr>
            <p:cNvPr id="6" name="Oval 6">
              <a:extLst>
                <a:ext uri="{FF2B5EF4-FFF2-40B4-BE49-F238E27FC236}">
                  <a16:creationId xmlns:a16="http://schemas.microsoft.com/office/drawing/2014/main" id="{653BA1F9-E2EB-6EDD-095F-4F8313A956A6}"/>
                </a:ext>
              </a:extLst>
            </p:cNvPr>
            <p:cNvSpPr/>
            <p:nvPr/>
          </p:nvSpPr>
          <p:spPr>
            <a:xfrm>
              <a:off x="5576092" y="845648"/>
              <a:ext cx="294968" cy="2949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10">
              <a:extLst>
                <a:ext uri="{FF2B5EF4-FFF2-40B4-BE49-F238E27FC236}">
                  <a16:creationId xmlns:a16="http://schemas.microsoft.com/office/drawing/2014/main" id="{85DBCBD7-D04D-66D6-DD9E-4E0D61D76377}"/>
                </a:ext>
              </a:extLst>
            </p:cNvPr>
            <p:cNvSpPr txBox="1"/>
            <p:nvPr/>
          </p:nvSpPr>
          <p:spPr>
            <a:xfrm>
              <a:off x="6017080" y="845647"/>
              <a:ext cx="792481" cy="481531"/>
            </a:xfrm>
            <a:prstGeom prst="rect">
              <a:avLst/>
            </a:prstGeom>
            <a:noFill/>
          </p:spPr>
          <p:txBody>
            <a:bodyPr wrap="square" rtlCol="0">
              <a:spAutoFit/>
            </a:bodyPr>
            <a:lstStyle/>
            <a:p>
              <a:pPr>
                <a:defRPr/>
              </a:pPr>
              <a:r>
                <a:rPr kumimoji="0" lang="en-US" altLang="zh-TW" sz="24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1998</a:t>
              </a:r>
              <a:endParaRPr lang="zh-TW" altLang="en-US" sz="2400" dirty="0"/>
            </a:p>
          </p:txBody>
        </p:sp>
        <p:sp>
          <p:nvSpPr>
            <p:cNvPr id="9" name="文字方塊 8">
              <a:extLst>
                <a:ext uri="{FF2B5EF4-FFF2-40B4-BE49-F238E27FC236}">
                  <a16:creationId xmlns:a16="http://schemas.microsoft.com/office/drawing/2014/main" id="{DBB2FDBD-DF63-033F-5705-0FE4FAC498D8}"/>
                </a:ext>
              </a:extLst>
            </p:cNvPr>
            <p:cNvSpPr txBox="1"/>
            <p:nvPr/>
          </p:nvSpPr>
          <p:spPr>
            <a:xfrm>
              <a:off x="-829752" y="616772"/>
              <a:ext cx="6217328" cy="738348"/>
            </a:xfrm>
            <a:prstGeom prst="rect">
              <a:avLst/>
            </a:prstGeom>
            <a:noFill/>
          </p:spPr>
          <p:txBody>
            <a:bodyPr wrap="square">
              <a:spAutoFit/>
            </a:bodyPr>
            <a:lstStyle/>
            <a:p>
              <a:pPr algn="r"/>
              <a:r>
                <a:rPr lang="en-US" altLang="zh-TW" sz="2000" dirty="0">
                  <a:solidFill>
                    <a:schemeClr val="tx1">
                      <a:lumMod val="50000"/>
                      <a:lumOff val="50000"/>
                    </a:schemeClr>
                  </a:solidFill>
                </a:rPr>
                <a:t>Purchased the land of 1,721 square meter and plant of 1,010.96 square meter on No. 13, Shih-Er Road. </a:t>
              </a:r>
              <a:endParaRPr lang="en-US" altLang="zh-TW" sz="2000" dirty="0">
                <a:solidFill>
                  <a:schemeClr val="tx1">
                    <a:lumMod val="50000"/>
                    <a:lumOff val="50000"/>
                  </a:schemeClr>
                </a:solidFill>
                <a:latin typeface="標楷體" panose="03000509000000000000" pitchFamily="65" charset="-120"/>
                <a:ea typeface="標楷體" panose="03000509000000000000" pitchFamily="65" charset="-120"/>
              </a:endParaRPr>
            </a:p>
          </p:txBody>
        </p:sp>
      </p:grpSp>
      <p:grpSp>
        <p:nvGrpSpPr>
          <p:cNvPr id="10" name="群組 9">
            <a:extLst>
              <a:ext uri="{FF2B5EF4-FFF2-40B4-BE49-F238E27FC236}">
                <a16:creationId xmlns:a16="http://schemas.microsoft.com/office/drawing/2014/main" id="{592E196B-DE0E-C41D-5005-5F03D18AD136}"/>
              </a:ext>
            </a:extLst>
          </p:cNvPr>
          <p:cNvGrpSpPr/>
          <p:nvPr/>
        </p:nvGrpSpPr>
        <p:grpSpPr>
          <a:xfrm>
            <a:off x="1133063" y="1954593"/>
            <a:ext cx="7219045" cy="492443"/>
            <a:chOff x="624352" y="751000"/>
            <a:chExt cx="7033938" cy="484263"/>
          </a:xfrm>
        </p:grpSpPr>
        <p:sp>
          <p:nvSpPr>
            <p:cNvPr id="11" name="Oval 6">
              <a:extLst>
                <a:ext uri="{FF2B5EF4-FFF2-40B4-BE49-F238E27FC236}">
                  <a16:creationId xmlns:a16="http://schemas.microsoft.com/office/drawing/2014/main" id="{59FE98E1-BD43-01D0-9FBA-35317E407CA1}"/>
                </a:ext>
              </a:extLst>
            </p:cNvPr>
            <p:cNvSpPr/>
            <p:nvPr/>
          </p:nvSpPr>
          <p:spPr>
            <a:xfrm>
              <a:off x="5576092" y="845648"/>
              <a:ext cx="294968" cy="29496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0">
              <a:extLst>
                <a:ext uri="{FF2B5EF4-FFF2-40B4-BE49-F238E27FC236}">
                  <a16:creationId xmlns:a16="http://schemas.microsoft.com/office/drawing/2014/main" id="{B679334F-2BCC-21D0-4B14-224DD2124971}"/>
                </a:ext>
              </a:extLst>
            </p:cNvPr>
            <p:cNvSpPr txBox="1"/>
            <p:nvPr/>
          </p:nvSpPr>
          <p:spPr>
            <a:xfrm>
              <a:off x="6021670" y="751000"/>
              <a:ext cx="1636620" cy="484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2004</a:t>
              </a:r>
            </a:p>
          </p:txBody>
        </p:sp>
        <p:sp>
          <p:nvSpPr>
            <p:cNvPr id="13" name="文字方塊 12">
              <a:extLst>
                <a:ext uri="{FF2B5EF4-FFF2-40B4-BE49-F238E27FC236}">
                  <a16:creationId xmlns:a16="http://schemas.microsoft.com/office/drawing/2014/main" id="{C4398C45-0A5F-BEBF-7A22-29ECAC59BE76}"/>
                </a:ext>
              </a:extLst>
            </p:cNvPr>
            <p:cNvSpPr txBox="1"/>
            <p:nvPr/>
          </p:nvSpPr>
          <p:spPr>
            <a:xfrm>
              <a:off x="624352" y="796399"/>
              <a:ext cx="4846688" cy="393464"/>
            </a:xfrm>
            <a:prstGeom prst="rect">
              <a:avLst/>
            </a:prstGeom>
            <a:noFill/>
          </p:spPr>
          <p:txBody>
            <a:bodyPr wrap="square">
              <a:spAutoFit/>
            </a:bodyPr>
            <a:lstStyle/>
            <a:p>
              <a:pPr lvl="0"/>
              <a:r>
                <a:rPr lang="en-US" altLang="zh-TW" sz="2000" dirty="0">
                  <a:solidFill>
                    <a:schemeClr val="tx1">
                      <a:lumMod val="50000"/>
                      <a:lumOff val="50000"/>
                    </a:schemeClr>
                  </a:solidFill>
                </a:rPr>
                <a:t>Zhongshan </a:t>
              </a:r>
              <a:r>
                <a:rPr lang="en-US" altLang="zh-TW" sz="2000" dirty="0" err="1">
                  <a:solidFill>
                    <a:schemeClr val="tx1">
                      <a:lumMod val="50000"/>
                      <a:lumOff val="50000"/>
                    </a:schemeClr>
                  </a:solidFill>
                </a:rPr>
                <a:t>Weiqiang</a:t>
              </a:r>
              <a:r>
                <a:rPr lang="en-US" altLang="zh-TW" sz="2000" dirty="0">
                  <a:solidFill>
                    <a:schemeClr val="tx1">
                      <a:lumMod val="50000"/>
                      <a:lumOff val="50000"/>
                    </a:schemeClr>
                  </a:solidFill>
                </a:rPr>
                <a:t> Technology Co., Ltd</a:t>
              </a:r>
              <a:endParaRPr lang="zh-TW" altLang="en-US" sz="2000" dirty="0">
                <a:solidFill>
                  <a:schemeClr val="tx1">
                    <a:lumMod val="50000"/>
                    <a:lumOff val="50000"/>
                  </a:schemeClr>
                </a:solidFill>
              </a:endParaRPr>
            </a:p>
          </p:txBody>
        </p:sp>
      </p:grpSp>
      <p:grpSp>
        <p:nvGrpSpPr>
          <p:cNvPr id="14" name="群組 13">
            <a:extLst>
              <a:ext uri="{FF2B5EF4-FFF2-40B4-BE49-F238E27FC236}">
                <a16:creationId xmlns:a16="http://schemas.microsoft.com/office/drawing/2014/main" id="{399C1FD6-C8C4-420B-A0EE-08DF9095BF7E}"/>
              </a:ext>
            </a:extLst>
          </p:cNvPr>
          <p:cNvGrpSpPr/>
          <p:nvPr/>
        </p:nvGrpSpPr>
        <p:grpSpPr>
          <a:xfrm>
            <a:off x="-144406" y="2419320"/>
            <a:ext cx="7935482" cy="1048733"/>
            <a:chOff x="-646237" y="682345"/>
            <a:chExt cx="7764850" cy="1809937"/>
          </a:xfrm>
        </p:grpSpPr>
        <p:sp>
          <p:nvSpPr>
            <p:cNvPr id="15" name="Oval 6">
              <a:extLst>
                <a:ext uri="{FF2B5EF4-FFF2-40B4-BE49-F238E27FC236}">
                  <a16:creationId xmlns:a16="http://schemas.microsoft.com/office/drawing/2014/main" id="{A02399A9-DB6F-9B26-7CD0-59F20794838F}"/>
                </a:ext>
              </a:extLst>
            </p:cNvPr>
            <p:cNvSpPr/>
            <p:nvPr/>
          </p:nvSpPr>
          <p:spPr>
            <a:xfrm>
              <a:off x="5576092" y="941879"/>
              <a:ext cx="290004" cy="48806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0">
              <a:extLst>
                <a:ext uri="{FF2B5EF4-FFF2-40B4-BE49-F238E27FC236}">
                  <a16:creationId xmlns:a16="http://schemas.microsoft.com/office/drawing/2014/main" id="{C6FE7986-2972-E2BE-4F9E-52B456CF2E40}"/>
                </a:ext>
              </a:extLst>
            </p:cNvPr>
            <p:cNvSpPr txBox="1"/>
            <p:nvPr/>
          </p:nvSpPr>
          <p:spPr>
            <a:xfrm>
              <a:off x="6007398" y="682345"/>
              <a:ext cx="1111215" cy="902990"/>
            </a:xfrm>
            <a:prstGeom prst="rect">
              <a:avLst/>
            </a:prstGeom>
            <a:noFill/>
          </p:spPr>
          <p:txBody>
            <a:bodyPr wrap="square" rtlCol="0">
              <a:spAutoFit/>
            </a:bodyPr>
            <a:lstStyle/>
            <a:p>
              <a:pPr>
                <a:defRPr/>
              </a:pPr>
              <a:r>
                <a:rPr lang="en-US" altLang="zh-TW" sz="2800" b="1" dirty="0">
                  <a:solidFill>
                    <a:schemeClr val="tx2">
                      <a:lumMod val="50000"/>
                      <a:lumOff val="50000"/>
                    </a:schemeClr>
                  </a:solidFill>
                  <a:latin typeface="Calibri" panose="020F0502020204030204"/>
                </a:rPr>
                <a:t>2010</a:t>
              </a:r>
              <a:endParaRPr lang="zh-TW" altLang="zh-TW" sz="2800" b="1" dirty="0">
                <a:solidFill>
                  <a:schemeClr val="tx2">
                    <a:lumMod val="50000"/>
                    <a:lumOff val="50000"/>
                  </a:schemeClr>
                </a:solidFill>
                <a:latin typeface="Calibri" panose="020F0502020204030204"/>
              </a:endParaRPr>
            </a:p>
          </p:txBody>
        </p:sp>
        <p:sp>
          <p:nvSpPr>
            <p:cNvPr id="17" name="文字方塊 16">
              <a:extLst>
                <a:ext uri="{FF2B5EF4-FFF2-40B4-BE49-F238E27FC236}">
                  <a16:creationId xmlns:a16="http://schemas.microsoft.com/office/drawing/2014/main" id="{2AEDFD7A-9DCB-4503-8240-036A66900702}"/>
                </a:ext>
              </a:extLst>
            </p:cNvPr>
            <p:cNvSpPr txBox="1"/>
            <p:nvPr/>
          </p:nvSpPr>
          <p:spPr>
            <a:xfrm>
              <a:off x="-646237" y="739418"/>
              <a:ext cx="5990118" cy="1752864"/>
            </a:xfrm>
            <a:prstGeom prst="rect">
              <a:avLst/>
            </a:prstGeom>
            <a:noFill/>
          </p:spPr>
          <p:txBody>
            <a:bodyPr wrap="square">
              <a:spAutoFit/>
            </a:bodyPr>
            <a:lstStyle/>
            <a:p>
              <a:pPr algn="r">
                <a:defRPr/>
              </a:pPr>
              <a:r>
                <a:rPr lang="en-US" altLang="zh-TW" sz="2000" dirty="0">
                  <a:solidFill>
                    <a:schemeClr val="tx1">
                      <a:lumMod val="50000"/>
                      <a:lumOff val="50000"/>
                    </a:schemeClr>
                  </a:solidFill>
                </a:rPr>
                <a:t>Obtained trademark right of “Taiwan Lighting”.&amp;</a:t>
              </a:r>
              <a:r>
                <a:rPr lang="en-US" altLang="zh-TW" sz="2000" dirty="0"/>
                <a:t> </a:t>
              </a:r>
              <a:r>
                <a:rPr lang="en-US" altLang="zh-TW" sz="2000" dirty="0">
                  <a:solidFill>
                    <a:schemeClr val="tx1">
                      <a:lumMod val="50000"/>
                      <a:lumOff val="50000"/>
                    </a:schemeClr>
                  </a:solidFill>
                </a:rPr>
                <a:t>Invested Taiwan Lighting Co., Ltd. for future operating plan of the subsidiary</a:t>
              </a:r>
              <a:r>
                <a:rPr lang="en-US" altLang="zh-TW" sz="2000" dirty="0"/>
                <a:t>.</a:t>
              </a:r>
              <a:r>
                <a:rPr lang="en-US" altLang="zh-TW" sz="2000" dirty="0">
                  <a:solidFill>
                    <a:schemeClr val="tx1">
                      <a:lumMod val="50000"/>
                      <a:lumOff val="50000"/>
                    </a:schemeClr>
                  </a:solidFill>
                </a:rPr>
                <a:t> </a:t>
              </a:r>
              <a:endParaRPr lang="zh-TW" altLang="zh-TW" sz="3600" b="1" dirty="0">
                <a:solidFill>
                  <a:schemeClr val="tx1">
                    <a:lumMod val="50000"/>
                    <a:lumOff val="50000"/>
                  </a:schemeClr>
                </a:solidFill>
                <a:latin typeface="Calibri" panose="020F0502020204030204"/>
              </a:endParaRPr>
            </a:p>
          </p:txBody>
        </p:sp>
      </p:grpSp>
      <p:grpSp>
        <p:nvGrpSpPr>
          <p:cNvPr id="18" name="群組 17">
            <a:extLst>
              <a:ext uri="{FF2B5EF4-FFF2-40B4-BE49-F238E27FC236}">
                <a16:creationId xmlns:a16="http://schemas.microsoft.com/office/drawing/2014/main" id="{01F22D8C-364C-463C-C843-082BCAC0AA6D}"/>
              </a:ext>
            </a:extLst>
          </p:cNvPr>
          <p:cNvGrpSpPr/>
          <p:nvPr/>
        </p:nvGrpSpPr>
        <p:grpSpPr>
          <a:xfrm>
            <a:off x="-31804" y="3368150"/>
            <a:ext cx="7791076" cy="1845434"/>
            <a:chOff x="-575446" y="545189"/>
            <a:chExt cx="7699738" cy="2374828"/>
          </a:xfrm>
        </p:grpSpPr>
        <p:sp>
          <p:nvSpPr>
            <p:cNvPr id="19" name="Oval 6">
              <a:extLst>
                <a:ext uri="{FF2B5EF4-FFF2-40B4-BE49-F238E27FC236}">
                  <a16:creationId xmlns:a16="http://schemas.microsoft.com/office/drawing/2014/main" id="{51F78CAC-2BB8-CD66-F58C-FDACD2AAFE0C}"/>
                </a:ext>
              </a:extLst>
            </p:cNvPr>
            <p:cNvSpPr/>
            <p:nvPr/>
          </p:nvSpPr>
          <p:spPr>
            <a:xfrm>
              <a:off x="5576092" y="845648"/>
              <a:ext cx="294968" cy="29496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0">
              <a:extLst>
                <a:ext uri="{FF2B5EF4-FFF2-40B4-BE49-F238E27FC236}">
                  <a16:creationId xmlns:a16="http://schemas.microsoft.com/office/drawing/2014/main" id="{45738453-D3FE-C6B0-5F90-ACF9047C870A}"/>
                </a:ext>
              </a:extLst>
            </p:cNvPr>
            <p:cNvSpPr txBox="1"/>
            <p:nvPr/>
          </p:nvSpPr>
          <p:spPr>
            <a:xfrm>
              <a:off x="5985317" y="545189"/>
              <a:ext cx="1138975" cy="71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2012</a:t>
              </a:r>
              <a:endParaRPr kumimoji="0" lang="en-US"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1" name="文字方塊 20">
              <a:extLst>
                <a:ext uri="{FF2B5EF4-FFF2-40B4-BE49-F238E27FC236}">
                  <a16:creationId xmlns:a16="http://schemas.microsoft.com/office/drawing/2014/main" id="{330637F6-3AD9-DCAE-4F98-238440CF4CE6}"/>
                </a:ext>
              </a:extLst>
            </p:cNvPr>
            <p:cNvSpPr txBox="1"/>
            <p:nvPr/>
          </p:nvSpPr>
          <p:spPr>
            <a:xfrm>
              <a:off x="-575446" y="662433"/>
              <a:ext cx="5959994" cy="2257584"/>
            </a:xfrm>
            <a:prstGeom prst="rect">
              <a:avLst/>
            </a:prstGeom>
            <a:noFill/>
          </p:spPr>
          <p:txBody>
            <a:bodyPr wrap="square">
              <a:spAutoFit/>
            </a:bodyPr>
            <a:lstStyle/>
            <a:p>
              <a:pPr algn="r">
                <a:defRPr/>
              </a:pPr>
              <a:r>
                <a:rPr lang="en-US" altLang="zh-TW" sz="2000" dirty="0">
                  <a:solidFill>
                    <a:schemeClr val="tx1">
                      <a:lumMod val="50000"/>
                      <a:lumOff val="50000"/>
                    </a:schemeClr>
                  </a:solidFill>
                </a:rPr>
                <a:t>Invested So Bright Electronics Co., Ltd. for future operating plan&amp;</a:t>
              </a:r>
              <a:br>
                <a:rPr lang="en-US" altLang="zh-TW" sz="2000" dirty="0">
                  <a:solidFill>
                    <a:schemeClr val="tx2">
                      <a:lumMod val="50000"/>
                      <a:lumOff val="50000"/>
                    </a:schemeClr>
                  </a:solidFill>
                  <a:latin typeface="標楷體" panose="03000509000000000000" pitchFamily="65" charset="-120"/>
                  <a:ea typeface="標楷體" panose="03000509000000000000" pitchFamily="65" charset="-120"/>
                </a:rPr>
              </a:br>
              <a:r>
                <a:rPr lang="en-US" altLang="zh-TW" sz="2000" dirty="0">
                  <a:solidFill>
                    <a:schemeClr val="tx1">
                      <a:lumMod val="50000"/>
                      <a:lumOff val="50000"/>
                    </a:schemeClr>
                  </a:solidFill>
                </a:rPr>
                <a:t>Remuneration Committee</a:t>
              </a:r>
              <a:endParaRPr lang="en-US" altLang="zh-TW" sz="2000" dirty="0">
                <a:solidFill>
                  <a:schemeClr val="tx1">
                    <a:lumMod val="50000"/>
                    <a:lumOff val="50000"/>
                  </a:schemeClr>
                </a:solidFill>
                <a:hlinkClick r:id="rId5">
                  <a:extLst>
                    <a:ext uri="{A12FA001-AC4F-418D-AE19-62706E023703}">
                      <ahyp:hlinkClr xmlns:ahyp="http://schemas.microsoft.com/office/drawing/2018/hyperlinkcolor" val="tx"/>
                    </a:ext>
                  </a:extLst>
                </a:hlinkClick>
              </a:endParaRPr>
            </a:p>
            <a:p>
              <a:pPr algn="r">
                <a:defRPr/>
              </a:pPr>
              <a:br>
                <a:rPr lang="zh-TW" altLang="en-US" sz="2400" dirty="0"/>
              </a:br>
              <a:r>
                <a:rPr lang="zh-TW" altLang="en-US" sz="2400" b="0" i="0" dirty="0">
                  <a:solidFill>
                    <a:srgbClr val="444444"/>
                  </a:solidFill>
                  <a:effectLst/>
                  <a:latin typeface="微軟正黑體" panose="020B0604030504040204" pitchFamily="34" charset="-120"/>
                  <a:ea typeface="微軟正黑體" panose="020B0604030504040204" pitchFamily="34" charset="-120"/>
                </a:rPr>
                <a:t> </a:t>
              </a:r>
              <a:endParaRPr lang="zh-TW" altLang="zh-TW" sz="2400" b="1" dirty="0">
                <a:solidFill>
                  <a:schemeClr val="tx2">
                    <a:lumMod val="50000"/>
                    <a:lumOff val="50000"/>
                  </a:schemeClr>
                </a:solidFill>
                <a:latin typeface="Calibri" panose="020F0502020204030204"/>
              </a:endParaRPr>
            </a:p>
          </p:txBody>
        </p:sp>
      </p:grpSp>
      <p:grpSp>
        <p:nvGrpSpPr>
          <p:cNvPr id="22" name="群組 21">
            <a:extLst>
              <a:ext uri="{FF2B5EF4-FFF2-40B4-BE49-F238E27FC236}">
                <a16:creationId xmlns:a16="http://schemas.microsoft.com/office/drawing/2014/main" id="{3EED96AC-F2AE-5822-399F-06147A78BBD8}"/>
              </a:ext>
            </a:extLst>
          </p:cNvPr>
          <p:cNvGrpSpPr/>
          <p:nvPr/>
        </p:nvGrpSpPr>
        <p:grpSpPr>
          <a:xfrm>
            <a:off x="-278294" y="4380905"/>
            <a:ext cx="9109072" cy="1103109"/>
            <a:chOff x="-828173" y="545189"/>
            <a:chExt cx="8977104" cy="1486577"/>
          </a:xfrm>
        </p:grpSpPr>
        <p:sp>
          <p:nvSpPr>
            <p:cNvPr id="23" name="Oval 6">
              <a:extLst>
                <a:ext uri="{FF2B5EF4-FFF2-40B4-BE49-F238E27FC236}">
                  <a16:creationId xmlns:a16="http://schemas.microsoft.com/office/drawing/2014/main" id="{A27CE133-C677-95C5-D74B-439786972A3A}"/>
                </a:ext>
              </a:extLst>
            </p:cNvPr>
            <p:cNvSpPr/>
            <p:nvPr/>
          </p:nvSpPr>
          <p:spPr>
            <a:xfrm>
              <a:off x="5576092" y="845648"/>
              <a:ext cx="294968" cy="294968"/>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A76619D3-0923-8704-2CB0-2E9751EB4DC6}"/>
                </a:ext>
              </a:extLst>
            </p:cNvPr>
            <p:cNvSpPr txBox="1"/>
            <p:nvPr/>
          </p:nvSpPr>
          <p:spPr>
            <a:xfrm>
              <a:off x="5985316" y="545189"/>
              <a:ext cx="2163615" cy="71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2013&amp;2014</a:t>
              </a:r>
              <a:endParaRPr kumimoji="0" lang="en-US"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5" name="文字方塊 24">
              <a:extLst>
                <a:ext uri="{FF2B5EF4-FFF2-40B4-BE49-F238E27FC236}">
                  <a16:creationId xmlns:a16="http://schemas.microsoft.com/office/drawing/2014/main" id="{AE619FAE-B48B-73B1-A6BB-948557FD1814}"/>
                </a:ext>
              </a:extLst>
            </p:cNvPr>
            <p:cNvSpPr txBox="1"/>
            <p:nvPr/>
          </p:nvSpPr>
          <p:spPr>
            <a:xfrm>
              <a:off x="-828173" y="645531"/>
              <a:ext cx="6229643" cy="1386235"/>
            </a:xfrm>
            <a:prstGeom prst="rect">
              <a:avLst/>
            </a:prstGeom>
            <a:noFill/>
          </p:spPr>
          <p:txBody>
            <a:bodyPr wrap="square">
              <a:spAutoFit/>
            </a:bodyPr>
            <a:lstStyle/>
            <a:p>
              <a:pPr algn="r">
                <a:defRPr/>
              </a:pPr>
              <a:r>
                <a:rPr lang="en-US" altLang="zh-TW" sz="20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TW" sz="20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Technology Co., Ltd. </a:t>
              </a:r>
              <a:r>
                <a:rPr lang="en-US" altLang="zh-TW" sz="2000" kern="100" dirty="0">
                  <a:solidFill>
                    <a:schemeClr val="tx1">
                      <a:lumMod val="50000"/>
                      <a:lumOff val="50000"/>
                    </a:schemeClr>
                  </a:solidFill>
                  <a:effectLst/>
                  <a:latin typeface="Times New Roman" panose="02020603050405020304" pitchFamily="18" charset="0"/>
                  <a:ea typeface="標楷體" panose="03000509000000000000" pitchFamily="65" charset="-120"/>
                </a:rPr>
                <a:t>&amp;</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Technology Co., Ltd.</a:t>
              </a:r>
              <a:br>
                <a:rPr lang="zh-TW" altLang="en-US" sz="2400" dirty="0">
                  <a:solidFill>
                    <a:schemeClr val="tx1">
                      <a:lumMod val="50000"/>
                      <a:lumOff val="50000"/>
                    </a:schemeClr>
                  </a:solidFill>
                </a:rPr>
              </a:br>
              <a:r>
                <a:rPr lang="zh-TW" altLang="en-US" sz="2400" b="0" i="0" dirty="0">
                  <a:solidFill>
                    <a:srgbClr val="444444"/>
                  </a:solidFill>
                  <a:effectLst/>
                  <a:latin typeface="微軟正黑體" panose="020B0604030504040204" pitchFamily="34" charset="-120"/>
                  <a:ea typeface="微軟正黑體" panose="020B0604030504040204" pitchFamily="34" charset="-120"/>
                </a:rPr>
                <a:t> </a:t>
              </a:r>
              <a:endParaRPr lang="zh-TW" altLang="zh-TW" sz="2400" b="1" dirty="0">
                <a:solidFill>
                  <a:schemeClr val="tx2">
                    <a:lumMod val="50000"/>
                    <a:lumOff val="50000"/>
                  </a:schemeClr>
                </a:solidFill>
                <a:latin typeface="Calibri" panose="020F0502020204030204"/>
              </a:endParaRPr>
            </a:p>
          </p:txBody>
        </p:sp>
      </p:grpSp>
      <p:grpSp>
        <p:nvGrpSpPr>
          <p:cNvPr id="26" name="群組 25">
            <a:extLst>
              <a:ext uri="{FF2B5EF4-FFF2-40B4-BE49-F238E27FC236}">
                <a16:creationId xmlns:a16="http://schemas.microsoft.com/office/drawing/2014/main" id="{3E61B69B-C0CD-03BA-70C0-CBEF21A4F0DC}"/>
              </a:ext>
            </a:extLst>
          </p:cNvPr>
          <p:cNvGrpSpPr/>
          <p:nvPr/>
        </p:nvGrpSpPr>
        <p:grpSpPr>
          <a:xfrm>
            <a:off x="-174911" y="5104104"/>
            <a:ext cx="9000828" cy="847415"/>
            <a:chOff x="-721497" y="545189"/>
            <a:chExt cx="8870428" cy="1090509"/>
          </a:xfrm>
        </p:grpSpPr>
        <p:sp>
          <p:nvSpPr>
            <p:cNvPr id="27" name="Oval 6">
              <a:extLst>
                <a:ext uri="{FF2B5EF4-FFF2-40B4-BE49-F238E27FC236}">
                  <a16:creationId xmlns:a16="http://schemas.microsoft.com/office/drawing/2014/main" id="{CEF877BC-0A61-243D-7BF0-764089289681}"/>
                </a:ext>
              </a:extLst>
            </p:cNvPr>
            <p:cNvSpPr/>
            <p:nvPr/>
          </p:nvSpPr>
          <p:spPr>
            <a:xfrm>
              <a:off x="5576092" y="845648"/>
              <a:ext cx="294968" cy="29496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10">
              <a:extLst>
                <a:ext uri="{FF2B5EF4-FFF2-40B4-BE49-F238E27FC236}">
                  <a16:creationId xmlns:a16="http://schemas.microsoft.com/office/drawing/2014/main" id="{B5A72319-1644-F791-3D4D-BF78E9BFA91E}"/>
                </a:ext>
              </a:extLst>
            </p:cNvPr>
            <p:cNvSpPr txBox="1"/>
            <p:nvPr/>
          </p:nvSpPr>
          <p:spPr>
            <a:xfrm>
              <a:off x="5985316" y="545189"/>
              <a:ext cx="2163615" cy="752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2017&amp;2018</a:t>
              </a:r>
              <a:endParaRPr kumimoji="0" lang="en-US" sz="32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9" name="文字方塊 28">
              <a:extLst>
                <a:ext uri="{FF2B5EF4-FFF2-40B4-BE49-F238E27FC236}">
                  <a16:creationId xmlns:a16="http://schemas.microsoft.com/office/drawing/2014/main" id="{8C526BA7-FCA6-4439-E05A-F97FE5FEBEEA}"/>
                </a:ext>
              </a:extLst>
            </p:cNvPr>
            <p:cNvSpPr txBox="1"/>
            <p:nvPr/>
          </p:nvSpPr>
          <p:spPr>
            <a:xfrm>
              <a:off x="-721497" y="645531"/>
              <a:ext cx="6122967" cy="990167"/>
            </a:xfrm>
            <a:prstGeom prst="rect">
              <a:avLst/>
            </a:prstGeom>
            <a:noFill/>
          </p:spPr>
          <p:txBody>
            <a:bodyPr wrap="square">
              <a:spAutoFit/>
            </a:bodyPr>
            <a:lstStyle/>
            <a:p>
              <a:pPr algn="r">
                <a:defRPr/>
              </a:pP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dirty="0">
                  <a:solidFill>
                    <a:schemeClr val="tx1">
                      <a:lumMod val="50000"/>
                      <a:lumOff val="50000"/>
                    </a:schemeClr>
                  </a:solidFill>
                </a:rPr>
                <a:t>extended plant, and equipment</a:t>
              </a:r>
              <a:br>
                <a:rPr lang="zh-TW" altLang="en-US" sz="2400" dirty="0">
                  <a:solidFill>
                    <a:schemeClr val="tx1">
                      <a:lumMod val="50000"/>
                      <a:lumOff val="50000"/>
                    </a:schemeClr>
                  </a:solidFill>
                </a:rPr>
              </a:br>
              <a:r>
                <a:rPr lang="zh-TW" altLang="en-US" sz="2400" b="0" i="0" dirty="0">
                  <a:solidFill>
                    <a:schemeClr val="tx1">
                      <a:lumMod val="50000"/>
                      <a:lumOff val="50000"/>
                    </a:schemeClr>
                  </a:solidFill>
                  <a:effectLst/>
                  <a:latin typeface="微軟正黑體" panose="020B0604030504040204" pitchFamily="34" charset="-120"/>
                  <a:ea typeface="微軟正黑體" panose="020B0604030504040204" pitchFamily="34" charset="-120"/>
                </a:rPr>
                <a:t> </a:t>
              </a:r>
              <a:endParaRPr lang="zh-TW" altLang="zh-TW" sz="2400" b="1" dirty="0">
                <a:solidFill>
                  <a:schemeClr val="tx1">
                    <a:lumMod val="50000"/>
                    <a:lumOff val="50000"/>
                  </a:schemeClr>
                </a:solidFill>
                <a:latin typeface="Calibri" panose="020F0502020204030204"/>
              </a:endParaRPr>
            </a:p>
          </p:txBody>
        </p:sp>
      </p:grpSp>
      <p:grpSp>
        <p:nvGrpSpPr>
          <p:cNvPr id="30" name="群組 29">
            <a:extLst>
              <a:ext uri="{FF2B5EF4-FFF2-40B4-BE49-F238E27FC236}">
                <a16:creationId xmlns:a16="http://schemas.microsoft.com/office/drawing/2014/main" id="{D55A99A8-1196-0F4C-E4BB-C64384C691DB}"/>
              </a:ext>
            </a:extLst>
          </p:cNvPr>
          <p:cNvGrpSpPr/>
          <p:nvPr/>
        </p:nvGrpSpPr>
        <p:grpSpPr>
          <a:xfrm>
            <a:off x="0" y="5744188"/>
            <a:ext cx="8825917" cy="584775"/>
            <a:chOff x="-534787" y="663641"/>
            <a:chExt cx="8698051" cy="752527"/>
          </a:xfrm>
        </p:grpSpPr>
        <p:sp>
          <p:nvSpPr>
            <p:cNvPr id="31" name="Oval 6">
              <a:extLst>
                <a:ext uri="{FF2B5EF4-FFF2-40B4-BE49-F238E27FC236}">
                  <a16:creationId xmlns:a16="http://schemas.microsoft.com/office/drawing/2014/main" id="{09ED922F-BA16-A52D-C280-B9ED473B4884}"/>
                </a:ext>
              </a:extLst>
            </p:cNvPr>
            <p:cNvSpPr/>
            <p:nvPr/>
          </p:nvSpPr>
          <p:spPr>
            <a:xfrm>
              <a:off x="5576092" y="944682"/>
              <a:ext cx="294968" cy="294967"/>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10">
              <a:extLst>
                <a:ext uri="{FF2B5EF4-FFF2-40B4-BE49-F238E27FC236}">
                  <a16:creationId xmlns:a16="http://schemas.microsoft.com/office/drawing/2014/main" id="{80DE7CB4-FD2C-9491-C127-F4EA61B43E53}"/>
                </a:ext>
              </a:extLst>
            </p:cNvPr>
            <p:cNvSpPr txBox="1"/>
            <p:nvPr/>
          </p:nvSpPr>
          <p:spPr>
            <a:xfrm>
              <a:off x="5999649" y="663641"/>
              <a:ext cx="2163615" cy="752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chemeClr val="bg2"/>
                  </a:solidFill>
                  <a:effectLst/>
                  <a:uLnTx/>
                  <a:uFillTx/>
                  <a:latin typeface="Calibri" panose="020F0502020204030204"/>
                  <a:ea typeface="+mn-ea"/>
                  <a:cs typeface="+mn-cs"/>
                </a:rPr>
                <a:t>2020</a:t>
              </a:r>
              <a:endParaRPr kumimoji="0" lang="en-US" sz="3200" b="1"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sp>
          <p:nvSpPr>
            <p:cNvPr id="33" name="文字方塊 32">
              <a:extLst>
                <a:ext uri="{FF2B5EF4-FFF2-40B4-BE49-F238E27FC236}">
                  <a16:creationId xmlns:a16="http://schemas.microsoft.com/office/drawing/2014/main" id="{2D644C43-D615-D0E2-9F57-7B22B74DE27D}"/>
                </a:ext>
              </a:extLst>
            </p:cNvPr>
            <p:cNvSpPr txBox="1"/>
            <p:nvPr/>
          </p:nvSpPr>
          <p:spPr>
            <a:xfrm>
              <a:off x="-534787" y="702163"/>
              <a:ext cx="5985544" cy="514888"/>
            </a:xfrm>
            <a:prstGeom prst="rect">
              <a:avLst/>
            </a:prstGeom>
            <a:noFill/>
          </p:spPr>
          <p:txBody>
            <a:bodyPr wrap="square">
              <a:spAutoFit/>
            </a:bodyPr>
            <a:lstStyle/>
            <a:p>
              <a:pPr algn="r">
                <a:defRPr/>
              </a:pPr>
              <a:r>
                <a:rPr lang="en-US" altLang="zh-TW" sz="2000" b="1" dirty="0">
                  <a:solidFill>
                    <a:schemeClr val="tx2">
                      <a:lumMod val="50000"/>
                      <a:lumOff val="50000"/>
                    </a:schemeClr>
                  </a:solidFill>
                  <a:latin typeface="Calibri" panose="020F0502020204030204"/>
                </a:rPr>
                <a:t>Vietnam Yeh-Chiang Technology Company Limited</a:t>
              </a:r>
              <a:endParaRPr lang="zh-TW" altLang="zh-TW" sz="2000" b="1" dirty="0">
                <a:solidFill>
                  <a:schemeClr val="tx2">
                    <a:lumMod val="50000"/>
                    <a:lumOff val="50000"/>
                  </a:schemeClr>
                </a:solidFill>
                <a:latin typeface="Calibri" panose="020F0502020204030204"/>
              </a:endParaRPr>
            </a:p>
          </p:txBody>
        </p:sp>
      </p:grpSp>
    </p:spTree>
    <p:extLst>
      <p:ext uri="{BB962C8B-B14F-4D97-AF65-F5344CB8AC3E}">
        <p14:creationId xmlns:p14="http://schemas.microsoft.com/office/powerpoint/2010/main" val="15509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5" name="文字版面配置區 4">
            <a:extLst>
              <a:ext uri="{FF2B5EF4-FFF2-40B4-BE49-F238E27FC236}">
                <a16:creationId xmlns:a16="http://schemas.microsoft.com/office/drawing/2014/main" id="{62A91FCC-50A5-6C94-027B-D8BAC2B87372}"/>
              </a:ext>
            </a:extLst>
          </p:cNvPr>
          <p:cNvSpPr>
            <a:spLocks noGrp="1"/>
          </p:cNvSpPr>
          <p:nvPr>
            <p:ph type="body" idx="1"/>
          </p:nvPr>
        </p:nvSpPr>
        <p:spPr>
          <a:xfrm>
            <a:off x="4341707" y="4778501"/>
            <a:ext cx="3723463" cy="404916"/>
          </a:xfrm>
        </p:spPr>
        <p:txBody>
          <a:bodyPr/>
          <a:lstStyle/>
          <a:p>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dirty="0">
              <a:latin typeface="標楷體" panose="03000509000000000000" pitchFamily="65" charset="-120"/>
              <a:ea typeface="標楷體" panose="03000509000000000000" pitchFamily="65" charset="-120"/>
            </a:endParaRPr>
          </a:p>
        </p:txBody>
      </p:sp>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文字版面配置區 8">
            <a:extLst>
              <a:ext uri="{FF2B5EF4-FFF2-40B4-BE49-F238E27FC236}">
                <a16:creationId xmlns:a16="http://schemas.microsoft.com/office/drawing/2014/main" id="{659458C5-14B1-3FEA-8923-03DF21FE5C03}"/>
              </a:ext>
            </a:extLst>
          </p:cNvPr>
          <p:cNvSpPr txBox="1">
            <a:spLocks/>
          </p:cNvSpPr>
          <p:nvPr/>
        </p:nvSpPr>
        <p:spPr bwMode="auto">
          <a:xfrm>
            <a:off x="784954" y="1506629"/>
            <a:ext cx="10363200" cy="4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40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Factory Overview</a:t>
            </a:r>
            <a:endParaRPr lang="zh-TW" altLang="en-US" sz="40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pic>
        <p:nvPicPr>
          <p:cNvPr id="11" name="圖片 10">
            <a:extLst>
              <a:ext uri="{FF2B5EF4-FFF2-40B4-BE49-F238E27FC236}">
                <a16:creationId xmlns:a16="http://schemas.microsoft.com/office/drawing/2014/main" id="{9C525212-9F07-1F04-E8CE-7B9523AE5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5251203"/>
            <a:ext cx="2754033" cy="1329798"/>
          </a:xfrm>
          <a:prstGeom prst="rect">
            <a:avLst/>
          </a:prstGeom>
        </p:spPr>
      </p:pic>
      <p:sp>
        <p:nvSpPr>
          <p:cNvPr id="13" name="文字方塊 12">
            <a:extLst>
              <a:ext uri="{FF2B5EF4-FFF2-40B4-BE49-F238E27FC236}">
                <a16:creationId xmlns:a16="http://schemas.microsoft.com/office/drawing/2014/main" id="{2230FD5D-5704-EAC0-68E8-38F8B511F354}"/>
              </a:ext>
            </a:extLst>
          </p:cNvPr>
          <p:cNvSpPr txBox="1"/>
          <p:nvPr/>
        </p:nvSpPr>
        <p:spPr>
          <a:xfrm>
            <a:off x="613612" y="4881871"/>
            <a:ext cx="3513220" cy="307777"/>
          </a:xfrm>
          <a:prstGeom prst="rect">
            <a:avLst/>
          </a:prstGeom>
          <a:noFill/>
        </p:spPr>
        <p:txBody>
          <a:bodyPr wrap="square">
            <a:spAutoFit/>
          </a:bodyPr>
          <a:lstStyle/>
          <a:p>
            <a:r>
              <a:rPr lang="en-US" altLang="zh-TW" sz="1400" dirty="0">
                <a:solidFill>
                  <a:schemeClr val="bg2">
                    <a:lumMod val="75000"/>
                  </a:schemeClr>
                </a:solidFill>
              </a:rPr>
              <a:t>Zhongshan </a:t>
            </a:r>
            <a:r>
              <a:rPr lang="en-US" altLang="zh-TW" sz="1400" dirty="0" err="1">
                <a:solidFill>
                  <a:schemeClr val="bg2">
                    <a:lumMod val="75000"/>
                  </a:schemeClr>
                </a:solidFill>
              </a:rPr>
              <a:t>Weiqiang</a:t>
            </a:r>
            <a:r>
              <a:rPr lang="en-US" altLang="zh-TW" sz="1400" dirty="0">
                <a:solidFill>
                  <a:schemeClr val="bg2">
                    <a:lumMod val="75000"/>
                  </a:schemeClr>
                </a:solidFill>
              </a:rPr>
              <a:t> Technology Co., Ltd.</a:t>
            </a:r>
            <a:endParaRPr lang="zh-TW" altLang="en-US" sz="1400" dirty="0">
              <a:solidFill>
                <a:schemeClr val="bg2">
                  <a:lumMod val="75000"/>
                </a:schemeClr>
              </a:solidFill>
            </a:endParaRPr>
          </a:p>
        </p:txBody>
      </p:sp>
      <p:sp>
        <p:nvSpPr>
          <p:cNvPr id="14" name="文字版面配置區 8">
            <a:extLst>
              <a:ext uri="{FF2B5EF4-FFF2-40B4-BE49-F238E27FC236}">
                <a16:creationId xmlns:a16="http://schemas.microsoft.com/office/drawing/2014/main" id="{76F04343-A842-25AF-782D-0541CE78D654}"/>
              </a:ext>
            </a:extLst>
          </p:cNvPr>
          <p:cNvSpPr txBox="1">
            <a:spLocks/>
          </p:cNvSpPr>
          <p:nvPr/>
        </p:nvSpPr>
        <p:spPr bwMode="auto">
          <a:xfrm>
            <a:off x="1139430" y="2181704"/>
            <a:ext cx="1061060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rPr>
              <a:t>Zhongshan </a:t>
            </a:r>
            <a:r>
              <a:rPr lang="en-US" altLang="zh-TW" dirty="0" err="1">
                <a:solidFill>
                  <a:schemeClr val="bg2">
                    <a:lumMod val="75000"/>
                  </a:schemeClr>
                </a:solidFill>
              </a:rPr>
              <a:t>Weiqiang</a:t>
            </a:r>
            <a:r>
              <a:rPr lang="en-US" altLang="zh-TW" dirty="0">
                <a:solidFill>
                  <a:schemeClr val="bg2">
                    <a:lumMod val="75000"/>
                  </a:schemeClr>
                </a:solidFill>
              </a:rPr>
              <a:t> Technology Co., Ltd.</a:t>
            </a:r>
            <a:r>
              <a:rPr lang="zh-TW" altLang="en-US"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Z</a:t>
            </a:r>
            <a:r>
              <a:rPr lang="en-US" altLang="zh-TW" dirty="0">
                <a:solidFill>
                  <a:schemeClr val="bg2">
                    <a:lumMod val="75000"/>
                  </a:schemeClr>
                </a:solidFill>
              </a:rPr>
              <a:t>hongshan City, </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Guangdong, China</a:t>
            </a:r>
            <a:endParaRPr lang="zh-TW" altLang="en-US" dirty="0">
              <a:solidFill>
                <a:schemeClr val="bg2">
                  <a:lumMod val="75000"/>
                </a:schemeClr>
              </a:solidFill>
            </a:endParaRPr>
          </a:p>
        </p:txBody>
      </p:sp>
      <p:pic>
        <p:nvPicPr>
          <p:cNvPr id="16" name="圖片 15">
            <a:extLst>
              <a:ext uri="{FF2B5EF4-FFF2-40B4-BE49-F238E27FC236}">
                <a16:creationId xmlns:a16="http://schemas.microsoft.com/office/drawing/2014/main" id="{0D3FD466-908B-A4FE-C119-32904D4371C8}"/>
              </a:ext>
            </a:extLst>
          </p:cNvPr>
          <p:cNvPicPr>
            <a:picLocks noChangeAspect="1"/>
          </p:cNvPicPr>
          <p:nvPr/>
        </p:nvPicPr>
        <p:blipFill rotWithShape="1">
          <a:blip r:embed="rId6">
            <a:extLst>
              <a:ext uri="{28A0092B-C50C-407E-A947-70E740481C1C}">
                <a14:useLocalDpi xmlns:a14="http://schemas.microsoft.com/office/drawing/2010/main" val="0"/>
              </a:ext>
            </a:extLst>
          </a:blip>
          <a:srcRect b="8736"/>
          <a:stretch/>
        </p:blipFill>
        <p:spPr>
          <a:xfrm>
            <a:off x="4714454" y="5242549"/>
            <a:ext cx="2591790" cy="1329798"/>
          </a:xfrm>
          <a:prstGeom prst="rect">
            <a:avLst/>
          </a:prstGeom>
        </p:spPr>
      </p:pic>
      <p:pic>
        <p:nvPicPr>
          <p:cNvPr id="3" name="圖片 2">
            <a:extLst>
              <a:ext uri="{FF2B5EF4-FFF2-40B4-BE49-F238E27FC236}">
                <a16:creationId xmlns:a16="http://schemas.microsoft.com/office/drawing/2014/main" id="{E8DA610B-DA84-5174-A418-6DE3C367E62E}"/>
              </a:ext>
            </a:extLst>
          </p:cNvPr>
          <p:cNvPicPr>
            <a:picLocks noChangeAspect="1"/>
          </p:cNvPicPr>
          <p:nvPr/>
        </p:nvPicPr>
        <p:blipFill rotWithShape="1">
          <a:blip r:embed="rId7">
            <a:extLst>
              <a:ext uri="{28A0092B-C50C-407E-A947-70E740481C1C}">
                <a14:useLocalDpi xmlns:a14="http://schemas.microsoft.com/office/drawing/2010/main" val="0"/>
              </a:ext>
            </a:extLst>
          </a:blip>
          <a:srcRect t="596" b="22393"/>
          <a:stretch/>
        </p:blipFill>
        <p:spPr>
          <a:xfrm>
            <a:off x="8523570" y="5220676"/>
            <a:ext cx="2911374" cy="1373543"/>
          </a:xfrm>
          <a:prstGeom prst="rect">
            <a:avLst/>
          </a:prstGeom>
        </p:spPr>
      </p:pic>
      <p:sp>
        <p:nvSpPr>
          <p:cNvPr id="12" name="文字版面配置區 4">
            <a:extLst>
              <a:ext uri="{FF2B5EF4-FFF2-40B4-BE49-F238E27FC236}">
                <a16:creationId xmlns:a16="http://schemas.microsoft.com/office/drawing/2014/main" id="{25DB2AE5-2890-5D88-DA22-F1A2FA0F3A78}"/>
              </a:ext>
            </a:extLst>
          </p:cNvPr>
          <p:cNvSpPr txBox="1">
            <a:spLocks/>
          </p:cNvSpPr>
          <p:nvPr/>
        </p:nvSpPr>
        <p:spPr bwMode="auto">
          <a:xfrm>
            <a:off x="7944538" y="4857830"/>
            <a:ext cx="4159231" cy="3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kern="0" dirty="0">
              <a:latin typeface="標楷體" panose="03000509000000000000" pitchFamily="65" charset="-120"/>
              <a:ea typeface="標楷體" panose="03000509000000000000" pitchFamily="65" charset="-120"/>
            </a:endParaRPr>
          </a:p>
        </p:txBody>
      </p:sp>
      <p:sp>
        <p:nvSpPr>
          <p:cNvPr id="15" name="文字版面配置區 8">
            <a:extLst>
              <a:ext uri="{FF2B5EF4-FFF2-40B4-BE49-F238E27FC236}">
                <a16:creationId xmlns:a16="http://schemas.microsoft.com/office/drawing/2014/main" id="{5989206A-3514-7A72-4D9F-AB757149D4B0}"/>
              </a:ext>
            </a:extLst>
          </p:cNvPr>
          <p:cNvSpPr txBox="1">
            <a:spLocks/>
          </p:cNvSpPr>
          <p:nvPr/>
        </p:nvSpPr>
        <p:spPr bwMode="auto">
          <a:xfrm>
            <a:off x="1146821" y="2922582"/>
            <a:ext cx="10113233" cy="3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City, </a:t>
            </a:r>
            <a:r>
              <a:rPr lang="en-US" altLang="zh-TW" kern="100" dirty="0">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a:t>
            </a:r>
            <a:r>
              <a:rPr lang="en-US" altLang="zh-TW" kern="1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China</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
        <p:nvSpPr>
          <p:cNvPr id="17" name="文字版面配置區 8">
            <a:extLst>
              <a:ext uri="{FF2B5EF4-FFF2-40B4-BE49-F238E27FC236}">
                <a16:creationId xmlns:a16="http://schemas.microsoft.com/office/drawing/2014/main" id="{F73B5324-5087-55BD-DDB7-D2E8BE808617}"/>
              </a:ext>
            </a:extLst>
          </p:cNvPr>
          <p:cNvSpPr txBox="1">
            <a:spLocks/>
          </p:cNvSpPr>
          <p:nvPr/>
        </p:nvSpPr>
        <p:spPr bwMode="auto">
          <a:xfrm>
            <a:off x="1139430" y="3289972"/>
            <a:ext cx="1027176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City, </a:t>
            </a:r>
            <a:r>
              <a:rPr lang="en-US" altLang="zh-TW" kern="100" dirty="0">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 China</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
        <p:nvSpPr>
          <p:cNvPr id="2" name="文字版面配置區 8">
            <a:extLst>
              <a:ext uri="{FF2B5EF4-FFF2-40B4-BE49-F238E27FC236}">
                <a16:creationId xmlns:a16="http://schemas.microsoft.com/office/drawing/2014/main" id="{B83C9B52-01A8-02DB-2E5A-5E64C7B42F2F}"/>
              </a:ext>
            </a:extLst>
          </p:cNvPr>
          <p:cNvSpPr txBox="1">
            <a:spLocks/>
          </p:cNvSpPr>
          <p:nvPr/>
        </p:nvSpPr>
        <p:spPr bwMode="auto">
          <a:xfrm>
            <a:off x="1117536" y="3945025"/>
            <a:ext cx="1061060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Vietnam Yeh-Chiang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TW" kern="100" dirty="0">
                <a:solidFill>
                  <a:schemeClr val="bg2"/>
                </a:solidFill>
                <a:effectLst/>
                <a:latin typeface="Calibri" panose="020F0502020204030204" pitchFamily="34" charset="0"/>
                <a:ea typeface="新細明體" panose="02020500000000000000" pitchFamily="18" charset="-120"/>
                <a:cs typeface="Times New Roman" panose="02020603050405020304" pitchFamily="18" charset="0"/>
              </a:rPr>
              <a:t>HALONG CITY, QUANGNINH PROVINCE, VIETNAM</a:t>
            </a:r>
            <a:endParaRPr lang="zh-TW" altLang="zh-TW" kern="100" dirty="0">
              <a:solidFill>
                <a:schemeClr val="bg2"/>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507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Rectangle 4">
            <a:extLst>
              <a:ext uri="{FF2B5EF4-FFF2-40B4-BE49-F238E27FC236}">
                <a16:creationId xmlns:a16="http://schemas.microsoft.com/office/drawing/2014/main" id="{88926BDF-1AE2-715B-677F-489316565E96}"/>
              </a:ext>
            </a:extLst>
          </p:cNvPr>
          <p:cNvSpPr>
            <a:spLocks noChangeArrowheads="1"/>
          </p:cNvSpPr>
          <p:nvPr/>
        </p:nvSpPr>
        <p:spPr bwMode="auto">
          <a:xfrm>
            <a:off x="2952005" y="3000481"/>
            <a:ext cx="7178583" cy="1938992"/>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2</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a:p>
            <a:pPr marL="0" marR="0" lvl="0" indent="0" algn="ctr" defTabSz="914400" rtl="0" eaLnBrk="1" fontAlgn="ctr" latinLnBrk="0" hangingPunct="1">
              <a:lnSpc>
                <a:spcPct val="100000"/>
              </a:lnSpc>
              <a:spcBef>
                <a:spcPct val="50000"/>
              </a:spcBef>
              <a:spcAft>
                <a:spcPct val="0"/>
              </a:spcAft>
              <a:buClrTx/>
              <a:buSzTx/>
              <a:buFontTx/>
              <a:buNone/>
              <a:tabLst/>
              <a:defRPr/>
            </a:pP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2" name="Rectangle 1">
            <a:extLst>
              <a:ext uri="{FF2B5EF4-FFF2-40B4-BE49-F238E27FC236}">
                <a16:creationId xmlns:a16="http://schemas.microsoft.com/office/drawing/2014/main" id="{7C5A7AE8-4EBC-0A97-61A5-55C881245475}"/>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a:ln>
                  <a:noFill/>
                </a:ln>
                <a:solidFill>
                  <a:srgbClr val="202124"/>
                </a:solidFill>
                <a:effectLst/>
                <a:latin typeface="Arial Unicode MS"/>
                <a:ea typeface="inherit"/>
              </a:rPr>
              <a:t>industry</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130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文字版面配置區 8">
            <a:extLst>
              <a:ext uri="{FF2B5EF4-FFF2-40B4-BE49-F238E27FC236}">
                <a16:creationId xmlns:a16="http://schemas.microsoft.com/office/drawing/2014/main" id="{D55FAE6D-4F4B-E486-3711-4D3F6B3F4F7A}"/>
              </a:ext>
            </a:extLst>
          </p:cNvPr>
          <p:cNvSpPr txBox="1">
            <a:spLocks/>
          </p:cNvSpPr>
          <p:nvPr/>
        </p:nvSpPr>
        <p:spPr bwMode="auto">
          <a:xfrm>
            <a:off x="2628992" y="1237508"/>
            <a:ext cx="589898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285750" indent="-285750">
              <a:buFont typeface="Wingdings" panose="05000000000000000000" pitchFamily="2" charset="2"/>
              <a:buChar char="n"/>
            </a:pPr>
            <a:r>
              <a:rPr lang="en-US" altLang="zh-TW" dirty="0">
                <a:solidFill>
                  <a:schemeClr val="tx1">
                    <a:lumMod val="65000"/>
                    <a:lumOff val="35000"/>
                  </a:schemeClr>
                </a:solidFill>
              </a:rPr>
              <a:t>AI relevant market in the future development.</a:t>
            </a:r>
            <a:endParaRPr lang="zh-TW" altLang="zh-TW" kern="100" dirty="0">
              <a:solidFill>
                <a:schemeClr val="tx1">
                  <a:lumMod val="65000"/>
                  <a:lumOff val="35000"/>
                </a:schemeClr>
              </a:solidFill>
              <a:effectLst/>
              <a:latin typeface="Tahoma" panose="020B0604030504040204" pitchFamily="34" charset="0"/>
              <a:ea typeface="新細明體" panose="02020500000000000000" pitchFamily="18" charset="-120"/>
              <a:cs typeface="Tahoma" panose="020B0604030504040204" pitchFamily="34" charset="0"/>
            </a:endParaRPr>
          </a:p>
        </p:txBody>
      </p:sp>
      <p:pic>
        <p:nvPicPr>
          <p:cNvPr id="5" name="圖片 4">
            <a:extLst>
              <a:ext uri="{FF2B5EF4-FFF2-40B4-BE49-F238E27FC236}">
                <a16:creationId xmlns:a16="http://schemas.microsoft.com/office/drawing/2014/main" id="{5E578D1E-0571-9336-ACF2-4E5BEEC9673E}"/>
              </a:ext>
            </a:extLst>
          </p:cNvPr>
          <p:cNvPicPr>
            <a:picLocks noChangeAspect="1"/>
          </p:cNvPicPr>
          <p:nvPr/>
        </p:nvPicPr>
        <p:blipFill>
          <a:blip r:embed="rId5"/>
          <a:stretch>
            <a:fillRect/>
          </a:stretch>
        </p:blipFill>
        <p:spPr>
          <a:xfrm>
            <a:off x="287547" y="1321173"/>
            <a:ext cx="2010849" cy="2993629"/>
          </a:xfrm>
          <a:prstGeom prst="rect">
            <a:avLst/>
          </a:prstGeom>
        </p:spPr>
      </p:pic>
      <p:pic>
        <p:nvPicPr>
          <p:cNvPr id="11" name="圖片 10">
            <a:extLst>
              <a:ext uri="{FF2B5EF4-FFF2-40B4-BE49-F238E27FC236}">
                <a16:creationId xmlns:a16="http://schemas.microsoft.com/office/drawing/2014/main" id="{FE8E0943-C173-F931-41FE-9A7B5EA0E19F}"/>
              </a:ext>
            </a:extLst>
          </p:cNvPr>
          <p:cNvPicPr>
            <a:picLocks noChangeAspect="1"/>
          </p:cNvPicPr>
          <p:nvPr/>
        </p:nvPicPr>
        <p:blipFill>
          <a:blip r:embed="rId6"/>
          <a:stretch>
            <a:fillRect/>
          </a:stretch>
        </p:blipFill>
        <p:spPr>
          <a:xfrm>
            <a:off x="8751081" y="4088559"/>
            <a:ext cx="3002292" cy="1811849"/>
          </a:xfrm>
          <a:prstGeom prst="rect">
            <a:avLst/>
          </a:prstGeom>
        </p:spPr>
      </p:pic>
      <p:pic>
        <p:nvPicPr>
          <p:cNvPr id="12" name="圖片 11">
            <a:extLst>
              <a:ext uri="{FF2B5EF4-FFF2-40B4-BE49-F238E27FC236}">
                <a16:creationId xmlns:a16="http://schemas.microsoft.com/office/drawing/2014/main" id="{F5E949C1-7FFD-03F7-11A4-880704B836C6}"/>
              </a:ext>
            </a:extLst>
          </p:cNvPr>
          <p:cNvPicPr>
            <a:picLocks noChangeAspect="1"/>
          </p:cNvPicPr>
          <p:nvPr/>
        </p:nvPicPr>
        <p:blipFill>
          <a:blip r:embed="rId7"/>
          <a:stretch>
            <a:fillRect/>
          </a:stretch>
        </p:blipFill>
        <p:spPr>
          <a:xfrm>
            <a:off x="2628992" y="2078742"/>
            <a:ext cx="7686261" cy="2118374"/>
          </a:xfrm>
          <a:prstGeom prst="rect">
            <a:avLst/>
          </a:prstGeom>
        </p:spPr>
      </p:pic>
    </p:spTree>
    <p:extLst>
      <p:ext uri="{BB962C8B-B14F-4D97-AF65-F5344CB8AC3E}">
        <p14:creationId xmlns:p14="http://schemas.microsoft.com/office/powerpoint/2010/main" val="1060231841"/>
      </p:ext>
    </p:extLst>
  </p:cSld>
  <p:clrMapOvr>
    <a:masterClrMapping/>
  </p:clrMapOvr>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20992</TotalTime>
  <Words>664</Words>
  <Application>Microsoft Office PowerPoint</Application>
  <PresentationFormat>寬螢幕</PresentationFormat>
  <Paragraphs>107</Paragraphs>
  <Slides>15</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Arial Unicode MS</vt:lpstr>
      <vt:lpstr>微軟正黑體</vt:lpstr>
      <vt:lpstr>標楷體</vt:lpstr>
      <vt:lpstr>Arial</vt:lpstr>
      <vt:lpstr>Calibri</vt:lpstr>
      <vt:lpstr>Tahoma</vt:lpstr>
      <vt:lpstr>Times New Roman</vt:lpstr>
      <vt:lpstr>Wingdings</vt:lpstr>
      <vt:lpstr>1_預設簡報設計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邱雅筑[Selina_Chiu]</dc:creator>
  <cp:lastModifiedBy>鄭文豪[Wenhow_Cheng]</cp:lastModifiedBy>
  <cp:revision>91</cp:revision>
  <dcterms:created xsi:type="dcterms:W3CDTF">2022-04-29T03:19:35Z</dcterms:created>
  <dcterms:modified xsi:type="dcterms:W3CDTF">2024-11-26T02:18:16Z</dcterms:modified>
</cp:coreProperties>
</file>